
<file path=[Content_Types].xml><?xml version="1.0" encoding="utf-8"?>
<Types xmlns="http://schemas.openxmlformats.org/package/2006/content-types">
  <Default Extension="png" ContentType="image/png"/>
  <Default Extension="jpg" ContentType="image/jpe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39.xml" ContentType="application/vnd.openxmlformats-officedocument.presentationml.slide+xml"/>
  <Override PartName="/ppt/slides/slide17.xml" ContentType="application/vnd.openxmlformats-officedocument.presentationml.slide+xml"/>
  <Override PartName="/ppt/slides/slide35.xml" ContentType="application/vnd.openxmlformats-officedocument.presentationml.slide+xml"/>
  <Override PartName="/ppt/slides/slide42.xml" ContentType="application/vnd.openxmlformats-officedocument.presentationml.slide+xml"/>
  <Override PartName="/ppt/slides/slide15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45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7.xml" ContentType="application/vnd.openxmlformats-officedocument.presentationml.slide+xml"/>
  <Override PartName="/docProps/app.xml" ContentType="application/vnd.openxmlformats-officedocument.extended-properties+xml"/>
  <Override PartName="/ppt/slides/slide40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32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2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4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presentation.xml" ContentType="application/vnd.openxmlformats-officedocument.presentationml.presentation.main+xml"/>
  <Override PartName="/ppt/slides/slide43.xml" ContentType="application/vnd.openxmlformats-officedocument.presentationml.slide+xml"/>
  <Override PartName="/ppt/slides/slide30.xml" ContentType="application/vnd.openxmlformats-officedocument.presentationml.slide+xml"/>
  <Override PartName="/ppt/slides/slide23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2" Type="http://schemas.openxmlformats.org/officeDocument/2006/relationships/extended-properties" Target="docProps/app.xml" /><Relationship Id="rId0" Type="http://schemas.openxmlformats.org/officeDocument/2006/relationships/officeDocument" Target="ppt/presentation.xml" /><Relationship Id="rId1" Type="http://schemas.openxmlformats.org/package/2006/relationships/metadata/core-properties" Target="docProps/core.xml" /></Relationships>
</file>

<file path=ppt/presentation.xml><?xml version="1.0" encoding="utf-8"?>
<p:presentation xmlns:p14="http://schemas.microsoft.com/office/powerpoint/2010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firstSlideNum="1" mc:Ignorable="p14">
  <p:sldMasterIdLst>
    <p:sldMasterId id="2147483648" r:id="rId0"/>
  </p:sldMasterIdLst>
  <p:sldIdLst>
    <p:sldId id="256" r:id="rId1"/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12192000" cy="6858000" type="screen16x9"/>
  <p:notesSz cx="6858000" cy="9144000"/>
  <p:defaultTextStyle>
    <a:lvl1pPr marL="0" lvl="0" algn="l" defTabSz="914400">
      <a:lnSpc>
        <a:spcPct val="130000"/>
      </a:lnSpc>
      <a:defRPr sz="1800" kern="1200">
        <a:solidFill>
          <a:schemeClr val="tx1"/>
        </a:solidFill>
        <a:latin typeface="Arial"/>
        <a:ea typeface="Microsoft YaHei"/>
      </a:defRPr>
    </a:lvl1pPr>
    <a:lvl2pPr marL="457200" lvl="1" algn="l" defTabSz="914400">
      <a:lnSpc>
        <a:spcPct val="130000"/>
      </a:lnSpc>
      <a:defRPr sz="1800" kern="1200">
        <a:solidFill>
          <a:schemeClr val="tx1"/>
        </a:solidFill>
        <a:latin typeface="Arial"/>
        <a:ea typeface="Microsoft YaHei"/>
      </a:defRPr>
    </a:lvl2pPr>
    <a:lvl3pPr marL="914400" lvl="2" algn="l" defTabSz="914400">
      <a:lnSpc>
        <a:spcPct val="130000"/>
      </a:lnSpc>
      <a:defRPr sz="1800" kern="1200">
        <a:solidFill>
          <a:schemeClr val="tx1"/>
        </a:solidFill>
        <a:latin typeface="Arial"/>
        <a:ea typeface="Microsoft YaHei"/>
      </a:defRPr>
    </a:lvl3pPr>
    <a:lvl4pPr marL="1371600" lvl="3" algn="l" defTabSz="914400">
      <a:lnSpc>
        <a:spcPct val="130000"/>
      </a:lnSpc>
      <a:defRPr sz="1800" kern="1200">
        <a:solidFill>
          <a:schemeClr val="tx1"/>
        </a:solidFill>
        <a:latin typeface="Arial"/>
        <a:ea typeface="Microsoft YaHei"/>
      </a:defRPr>
    </a:lvl4pPr>
    <a:lvl5pPr marL="1828800" lvl="4" algn="l" defTabSz="914400">
      <a:lnSpc>
        <a:spcPct val="130000"/>
      </a:lnSpc>
      <a:defRPr sz="1800" kern="1200">
        <a:solidFill>
          <a:schemeClr val="tx1"/>
        </a:solidFill>
        <a:latin typeface="Arial"/>
        <a:ea typeface="Microsoft YaHei"/>
      </a:defRPr>
    </a:lvl5pPr>
    <a:lvl6pPr marL="2286000" lvl="5" algn="l" defTabSz="914400">
      <a:lnSpc>
        <a:spcPct val="130000"/>
      </a:lnSpc>
      <a:defRPr sz="1800" kern="1200">
        <a:solidFill>
          <a:schemeClr val="tx1"/>
        </a:solidFill>
        <a:latin typeface="Arial"/>
        <a:ea typeface="Microsoft YaHei"/>
      </a:defRPr>
    </a:lvl6pPr>
    <a:lvl7pPr marL="2743200" lvl="6" algn="l" defTabSz="914400">
      <a:lnSpc>
        <a:spcPct val="130000"/>
      </a:lnSpc>
      <a:defRPr sz="1800" kern="1200">
        <a:solidFill>
          <a:schemeClr val="tx1"/>
        </a:solidFill>
        <a:latin typeface="Arial"/>
        <a:ea typeface="Microsoft YaHei"/>
      </a:defRPr>
    </a:lvl7pPr>
    <a:lvl8pPr marL="3200400" lvl="7" algn="l" defTabSz="914400">
      <a:lnSpc>
        <a:spcPct val="130000"/>
      </a:lnSpc>
      <a:defRPr sz="1800" kern="1200">
        <a:solidFill>
          <a:schemeClr val="tx1"/>
        </a:solidFill>
        <a:latin typeface="Arial"/>
        <a:ea typeface="Microsoft YaHei"/>
      </a:defRPr>
    </a:lvl8pPr>
    <a:lvl9pPr marL="3657600" lvl="8" algn="l" defTabSz="914400">
      <a:lnSpc>
        <a:spcPct val="130000"/>
      </a:lnSpc>
      <a:defRPr sz="1800" kern="1200">
        <a:solidFill>
          <a:schemeClr val="tx1"/>
        </a:solidFill>
        <a:latin typeface="Arial"/>
        <a:ea typeface="Microsoft YaHei"/>
      </a:defRPr>
    </a:lvl9pPr>
  </p:defaultTextStyle>
  <p:extLst>
    <p:ext uri="{521415D9-36F7-43E2-AB2F-B90AF26B5E84}">
      <p14:sectionLst>
        <p14:section name="默认节" id="{37553793-0E18-477F-A654-10FA309B5E5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无标题节" id="{FCF85C41-8ED9-42D0-ABAA-4D87F9D6B1E9}">
          <p14:sldIdLst/>
        </p14:section>
      </p14:sectionLst>
    </p:ext>
  </p:extLst>
</p:presentation>
</file>

<file path=ppt/tableStyles.xml><?xml version="1.0" encoding="utf-8"?>
<a:tblStyleLst xmlns:a="http://schemas.openxmlformats.org/drawingml/2006/main" def="{5C22544A-7EE6-4342-B048-85BDC9FD1C3A}">
  <a:tblStyle styleId="{58542034-FE4F-4ADA-92B8-4CA66D0F0DF3}" styleName="腾讯文档-基本">
    <a:wholeTbl>
      <a:tcTxStyle>
        <a:fontRef idx="minor"/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_rels/presentation.xml.rels><?xml version="1.0" encoding="UTF-8" standalone="yes"?><Relationships xmlns="http://schemas.openxmlformats.org/package/2006/relationships"><Relationship Id="rId9" Type="http://schemas.openxmlformats.org/officeDocument/2006/relationships/slide" Target="slides/slide9.xml" /><Relationship Id="rId8" Type="http://schemas.openxmlformats.org/officeDocument/2006/relationships/slide" Target="slides/slide8.xml" /><Relationship Id="rId7" Type="http://schemas.openxmlformats.org/officeDocument/2006/relationships/slide" Target="slides/slide7.xml" /><Relationship Id="rId6" Type="http://schemas.openxmlformats.org/officeDocument/2006/relationships/slide" Target="slides/slide6.xml" /><Relationship Id="rId46" Type="http://schemas.openxmlformats.org/officeDocument/2006/relationships/tableStyles" Target="tableStyles.xml" /><Relationship Id="rId45" Type="http://schemas.openxmlformats.org/officeDocument/2006/relationships/slide" Target="slides/slide45.xml" /><Relationship Id="rId42" Type="http://schemas.openxmlformats.org/officeDocument/2006/relationships/slide" Target="slides/slide42.xml" /><Relationship Id="rId41" Type="http://schemas.openxmlformats.org/officeDocument/2006/relationships/slide" Target="slides/slide41.xml" /><Relationship Id="rId18" Type="http://schemas.openxmlformats.org/officeDocument/2006/relationships/slide" Target="slides/slide18.xml" /><Relationship Id="rId1" Type="http://schemas.openxmlformats.org/officeDocument/2006/relationships/slide" Target="slides/slide1.xml" /><Relationship Id="rId15" Type="http://schemas.openxmlformats.org/officeDocument/2006/relationships/slide" Target="slides/slide15.xml" /><Relationship Id="rId17" Type="http://schemas.openxmlformats.org/officeDocument/2006/relationships/slide" Target="slides/slide17.xml" /><Relationship Id="rId19" Type="http://schemas.openxmlformats.org/officeDocument/2006/relationships/slide" Target="slides/slide19.xml" /><Relationship Id="rId16" Type="http://schemas.openxmlformats.org/officeDocument/2006/relationships/slide" Target="slides/slide16.xml" /><Relationship Id="rId20" Type="http://schemas.openxmlformats.org/officeDocument/2006/relationships/slide" Target="slides/slide20.xml" /><Relationship Id="rId14" Type="http://schemas.openxmlformats.org/officeDocument/2006/relationships/slide" Target="slides/slide14.xml" /><Relationship Id="rId32" Type="http://schemas.openxmlformats.org/officeDocument/2006/relationships/slide" Target="slides/slide32.xml" /><Relationship Id="rId44" Type="http://schemas.openxmlformats.org/officeDocument/2006/relationships/slide" Target="slides/slide44.xml" /><Relationship Id="rId10" Type="http://schemas.openxmlformats.org/officeDocument/2006/relationships/slide" Target="slides/slide10.xml" /><Relationship Id="rId21" Type="http://schemas.openxmlformats.org/officeDocument/2006/relationships/slide" Target="slides/slide21.xml" /><Relationship Id="rId33" Type="http://schemas.openxmlformats.org/officeDocument/2006/relationships/slide" Target="slides/slide33.xml" /><Relationship Id="rId28" Type="http://schemas.openxmlformats.org/officeDocument/2006/relationships/slide" Target="slides/slide28.xml" /><Relationship Id="rId0" Type="http://schemas.openxmlformats.org/officeDocument/2006/relationships/slideMaster" Target="slideMasters/slideMaster1.xml" /><Relationship Id="rId13" Type="http://schemas.openxmlformats.org/officeDocument/2006/relationships/slide" Target="slides/slide13.xml" /><Relationship Id="rId24" Type="http://schemas.openxmlformats.org/officeDocument/2006/relationships/slide" Target="slides/slide24.xml" /><Relationship Id="rId31" Type="http://schemas.openxmlformats.org/officeDocument/2006/relationships/slide" Target="slides/slide31.xml" /><Relationship Id="rId22" Type="http://schemas.openxmlformats.org/officeDocument/2006/relationships/slide" Target="slides/slide22.xml" /><Relationship Id="rId29" Type="http://schemas.openxmlformats.org/officeDocument/2006/relationships/slide" Target="slides/slide29.xml" /><Relationship Id="rId4" Type="http://schemas.openxmlformats.org/officeDocument/2006/relationships/slide" Target="slides/slide4.xml" /><Relationship Id="rId11" Type="http://schemas.openxmlformats.org/officeDocument/2006/relationships/slide" Target="slides/slide11.xml" /><Relationship Id="rId23" Type="http://schemas.openxmlformats.org/officeDocument/2006/relationships/slide" Target="slides/slide23.xml" /><Relationship Id="rId40" Type="http://schemas.openxmlformats.org/officeDocument/2006/relationships/slide" Target="slides/slide40.xml" /><Relationship Id="rId25" Type="http://schemas.openxmlformats.org/officeDocument/2006/relationships/slide" Target="slides/slide25.xml" /><Relationship Id="rId43" Type="http://schemas.openxmlformats.org/officeDocument/2006/relationships/slide" Target="slides/slide43.xml" /><Relationship Id="rId26" Type="http://schemas.openxmlformats.org/officeDocument/2006/relationships/slide" Target="slides/slide26.xml" /><Relationship Id="rId39" Type="http://schemas.openxmlformats.org/officeDocument/2006/relationships/slide" Target="slides/slide39.xml" /><Relationship Id="rId27" Type="http://schemas.openxmlformats.org/officeDocument/2006/relationships/slide" Target="slides/slide27.xml" /><Relationship Id="rId3" Type="http://schemas.openxmlformats.org/officeDocument/2006/relationships/slide" Target="slides/slide3.xml" /><Relationship Id="rId30" Type="http://schemas.openxmlformats.org/officeDocument/2006/relationships/slide" Target="slides/slide30.xml" /><Relationship Id="rId34" Type="http://schemas.openxmlformats.org/officeDocument/2006/relationships/slide" Target="slides/slide34.xml" /><Relationship Id="rId35" Type="http://schemas.openxmlformats.org/officeDocument/2006/relationships/slide" Target="slides/slide35.xml" /><Relationship Id="rId2" Type="http://schemas.openxmlformats.org/officeDocument/2006/relationships/slide" Target="slides/slide2.xml" /><Relationship Id="rId12" Type="http://schemas.openxmlformats.org/officeDocument/2006/relationships/slide" Target="slides/slide12.xml" /><Relationship Id="rId36" Type="http://schemas.openxmlformats.org/officeDocument/2006/relationships/slide" Target="slides/slide36.xml" /><Relationship Id="rId38" Type="http://schemas.openxmlformats.org/officeDocument/2006/relationships/slide" Target="slides/slide38.xml" /><Relationship Id="rId5" Type="http://schemas.openxmlformats.org/officeDocument/2006/relationships/slide" Target="slides/slide5.xml" /><Relationship Id="rId37" Type="http://schemas.openxmlformats.org/officeDocument/2006/relationships/slide" Target="slides/slide37.xml" /></Relationships>
</file>

<file path=ppt/slideLayouts/_rels/slideLayout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0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11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2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3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4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5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6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7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8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_rels/slideLayout9.xml.rels><?xml version="1.0" encoding="UTF-8" standalone="yes"?><Relationships xmlns="http://schemas.openxmlformats.org/package/2006/relationships"><Relationship Id="rId0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pPr/>
            <a:r>
              <a:rPr lang="zh-CN"/>
              <a:t>单击此处编辑母版副标题样式</a:t>
            </a:r>
            <a:endParaRPr/>
          </a:p>
        </p:txBody>
      </p:sp>
      <p:sp>
        <p:nvSpPr>
          <p:cNvPr id="4" name="日期占位符 3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0F7DC6A6-BF1E-4CE5-B3E6-718B8EA0B82A}" type="datetime1">
              <a:rPr lang="zh-CN"/>
              <a:t>2022/12/22</a:t>
            </a:fld>
            <a:endParaRPr lang="zh-CN"/>
          </a:p>
        </p:txBody>
      </p:sp>
      <p:sp>
        <p:nvSpPr>
          <p:cNvPr id="5" name="页脚占位符 4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zh-CN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8FC705DF-EB6A-4429-A9CF-8086C29D54D9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p="http://schemas.openxmlformats.org/presentationml/2006/main">
  <p:cSld name="标题和竖排文字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66" name="竖排文字占位符 2"/>
          <p:cNvSpPr>
            <a:spLocks noGrp="true"/>
          </p:cNvSpPr>
          <p:nvPr>
            <p:ph type="body" idx="1"/>
          </p:nvPr>
        </p:nvSpPr>
        <p:spPr/>
        <p:txBody>
          <a:bodyPr vert="eaVert"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67" name="日期占位符 3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9772B07E-4E44-4E95-89AF-F1EF6F4CC7EC}" type="datetime1">
              <a:rPr lang="zh-CN"/>
              <a:t>2022/12/22</a:t>
            </a:fld>
            <a:endParaRPr lang="zh-CN"/>
          </a:p>
        </p:txBody>
      </p:sp>
      <p:sp>
        <p:nvSpPr>
          <p:cNvPr id="68" name="页脚占位符 4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zh-CN"/>
          </a:p>
        </p:txBody>
      </p:sp>
      <p:sp>
        <p:nvSpPr>
          <p:cNvPr id="69" name="灯片编号占位符 5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10D47AF7-089F-4725-8B45-DEA8A59F6C62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>
  <p:cSld name="竖排标题与文本"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竖排标题 1"/>
          <p:cNvSpPr>
            <a:spLocks noGrp="true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15" name="竖排文字占位符 2"/>
          <p:cNvSpPr>
            <a:spLocks noGrp="true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16" name="日期占位符 3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17AA1729-FFEC-4670-BE57-9BB1B6CF1583}" type="datetime1">
              <a:rPr lang="zh-CN"/>
              <a:t>2022/12/22</a:t>
            </a:fld>
            <a:endParaRPr lang="zh-CN"/>
          </a:p>
        </p:txBody>
      </p:sp>
      <p:sp>
        <p:nvSpPr>
          <p:cNvPr id="17" name="页脚占位符 4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zh-CN"/>
          </a:p>
        </p:txBody>
      </p:sp>
      <p:sp>
        <p:nvSpPr>
          <p:cNvPr id="18" name="灯片编号占位符 5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A7AACFD0-6D64-47CD-A483-D6FD45307366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>
  <p:cSld name="标题和内容">
    <p:spTree>
      <p:nvGrpSpPr>
        <p:cNvPr id="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9" name="内容占位符 2"/>
          <p:cNvSpPr>
            <a:spLocks noGrp="true"/>
          </p:cNvSpPr>
          <p:nvPr>
            <p:ph idx="1"/>
          </p:nvPr>
        </p:nvSpPr>
        <p:spPr/>
        <p:txBody>
          <a:bodyPr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10" name="日期占位符 3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7B03108F-6D01-401F-BB83-A4EE273EE035}" type="datetime1">
              <a:rPr lang="zh-CN"/>
              <a:t>2022/12/22</a:t>
            </a:fld>
            <a:endParaRPr lang="zh-CN"/>
          </a:p>
        </p:txBody>
      </p:sp>
      <p:sp>
        <p:nvSpPr>
          <p:cNvPr id="11" name="页脚占位符 4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zh-CN"/>
          </a:p>
        </p:txBody>
      </p:sp>
      <p:sp>
        <p:nvSpPr>
          <p:cNvPr id="12" name="灯片编号占位符 5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2A18DFAB-279D-45FB-8988-01B47F34F95A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>
  <p:cSld name="节标题"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21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22" name="日期占位符 3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8D5B006A-3E28-4231-AF04-14767498E664}" type="datetime1">
              <a:rPr lang="zh-CN"/>
              <a:t>2022/12/22</a:t>
            </a:fld>
            <a:endParaRPr lang="zh-CN"/>
          </a:p>
        </p:txBody>
      </p:sp>
      <p:sp>
        <p:nvSpPr>
          <p:cNvPr id="23" name="页脚占位符 4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zh-CN"/>
          </a:p>
        </p:txBody>
      </p:sp>
      <p:sp>
        <p:nvSpPr>
          <p:cNvPr id="24" name="灯片编号占位符 5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C8B94FA0-F740-4CDC-A935-5AEA919A98DA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>
  <p:cSld name="两栏内容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27" name="内容占位符 2"/>
          <p:cNvSpPr>
            <a:spLocks noGrp="true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28" name="内容占位符 3"/>
          <p:cNvSpPr>
            <a:spLocks noGrp="true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29" name="日期占位符 4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A1F3BCCF-927F-4C14-9052-F5177C3C439D}" type="datetime1">
              <a:rPr lang="zh-CN"/>
              <a:t>2022/12/22</a:t>
            </a:fld>
            <a:endParaRPr lang="zh-CN"/>
          </a:p>
        </p:txBody>
      </p:sp>
      <p:sp>
        <p:nvSpPr>
          <p:cNvPr id="30" name="页脚占位符 5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zh-CN"/>
          </a:p>
        </p:txBody>
      </p:sp>
      <p:sp>
        <p:nvSpPr>
          <p:cNvPr id="31" name="灯片编号占位符 6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408259AF-2A25-452C-AA5F-7B080E8C5A7E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>
  <p:cSld name="比较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34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true"/>
            </a:lvl1pPr>
            <a:lvl2pPr marL="457200" lvl="1" indent="0">
              <a:buNone/>
              <a:defRPr sz="2000" b="true"/>
            </a:lvl2pPr>
            <a:lvl3pPr marL="914400" lvl="2" indent="0">
              <a:buNone/>
              <a:defRPr sz="1800" b="true"/>
            </a:lvl3pPr>
            <a:lvl4pPr marL="1371600" lvl="3" indent="0">
              <a:buNone/>
              <a:defRPr sz="1600" b="true"/>
            </a:lvl4pPr>
            <a:lvl5pPr marL="1828800" lvl="4" indent="0">
              <a:buNone/>
              <a:defRPr sz="1600" b="true"/>
            </a:lvl5pPr>
            <a:lvl6pPr marL="2286000" lvl="5" indent="0">
              <a:buNone/>
              <a:defRPr sz="1600" b="true"/>
            </a:lvl6pPr>
            <a:lvl7pPr marL="2743200" lvl="6" indent="0">
              <a:buNone/>
              <a:defRPr sz="1600" b="true"/>
            </a:lvl7pPr>
            <a:lvl8pPr marL="3200400" lvl="7" indent="0">
              <a:buNone/>
              <a:defRPr sz="1600" b="true"/>
            </a:lvl8pPr>
            <a:lvl9pPr marL="3657600" lvl="8" indent="0">
              <a:buNone/>
              <a:defRPr sz="1600" b="true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35" name="内容占位符 3"/>
          <p:cNvSpPr>
            <a:spLocks noGrp="true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36" name="文本占位符 4"/>
          <p:cNvSpPr>
            <a:spLocks noGrp="true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true"/>
            </a:lvl1pPr>
            <a:lvl2pPr marL="457200" lvl="1" indent="0">
              <a:buNone/>
              <a:defRPr sz="2000" b="true"/>
            </a:lvl2pPr>
            <a:lvl3pPr marL="914400" lvl="2" indent="0">
              <a:buNone/>
              <a:defRPr sz="1800" b="true"/>
            </a:lvl3pPr>
            <a:lvl4pPr marL="1371600" lvl="3" indent="0">
              <a:buNone/>
              <a:defRPr sz="1600" b="true"/>
            </a:lvl4pPr>
            <a:lvl5pPr marL="1828800" lvl="4" indent="0">
              <a:buNone/>
              <a:defRPr sz="1600" b="true"/>
            </a:lvl5pPr>
            <a:lvl6pPr marL="2286000" lvl="5" indent="0">
              <a:buNone/>
              <a:defRPr sz="1600" b="true"/>
            </a:lvl6pPr>
            <a:lvl7pPr marL="2743200" lvl="6" indent="0">
              <a:buNone/>
              <a:defRPr sz="1600" b="true"/>
            </a:lvl7pPr>
            <a:lvl8pPr marL="3200400" lvl="7" indent="0">
              <a:buNone/>
              <a:defRPr sz="1600" b="true"/>
            </a:lvl8pPr>
            <a:lvl9pPr marL="3657600" lvl="8" indent="0">
              <a:buNone/>
              <a:defRPr sz="1600" b="true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37" name="内容占位符 5"/>
          <p:cNvSpPr>
            <a:spLocks noGrp="true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38" name="日期占位符 6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E19FF268-CF0C-4595-A6A8-A0B1FC2FEB42}" type="datetime1">
              <a:rPr lang="zh-CN"/>
              <a:t>2022/12/22</a:t>
            </a:fld>
            <a:endParaRPr lang="zh-CN"/>
          </a:p>
        </p:txBody>
      </p:sp>
      <p:sp>
        <p:nvSpPr>
          <p:cNvPr id="39" name="页脚占位符 7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zh-CN"/>
          </a:p>
        </p:txBody>
      </p:sp>
      <p:sp>
        <p:nvSpPr>
          <p:cNvPr id="40" name="灯片编号占位符 8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63A90A56-B7DA-460C-8F46-95BFAF0AF95F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>
  <p:cSld name="仅标题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43" name="日期占位符 2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E05E0E50-3259-4429-AAEB-7BA10F2285FC}" type="datetime1">
              <a:rPr lang="zh-CN"/>
              <a:t>2022/12/22</a:t>
            </a:fld>
            <a:endParaRPr lang="zh-CN"/>
          </a:p>
        </p:txBody>
      </p:sp>
      <p:sp>
        <p:nvSpPr>
          <p:cNvPr id="44" name="页脚占位符 3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zh-CN"/>
          </a:p>
        </p:txBody>
      </p:sp>
      <p:sp>
        <p:nvSpPr>
          <p:cNvPr id="45" name="灯片编号占位符 4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C2178EC5-58A4-4F44-B83C-34BE3E218ABE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>
  <p:cSld name="空白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日期占位符 1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03EF5456-EA9D-47AD-816E-BBFCE6D3FB5C}" type="datetime1">
              <a:rPr lang="zh-CN"/>
              <a:t>2022/12/22</a:t>
            </a:fld>
            <a:endParaRPr lang="zh-CN"/>
          </a:p>
        </p:txBody>
      </p:sp>
      <p:sp>
        <p:nvSpPr>
          <p:cNvPr id="48" name="页脚占位符 2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zh-CN"/>
          </a:p>
        </p:txBody>
      </p:sp>
      <p:sp>
        <p:nvSpPr>
          <p:cNvPr id="49" name="灯片编号占位符 3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E3199BA4-F8C4-48F6-BF3D-6D4BD834E815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>
  <p:cSld name="内容与标题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52" name="内容占位符 2"/>
          <p:cNvSpPr>
            <a:spLocks noGrp="true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53" name="文本占位符 3"/>
          <p:cNvSpPr>
            <a:spLocks noGrp="true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54" name="日期占位符 4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BDD0B665-21F2-4210-A0AB-1FF516ABB0EC}" type="datetime1">
              <a:rPr lang="zh-CN"/>
              <a:t>2022/12/22</a:t>
            </a:fld>
            <a:endParaRPr lang="zh-CN"/>
          </a:p>
        </p:txBody>
      </p:sp>
      <p:sp>
        <p:nvSpPr>
          <p:cNvPr id="55" name="页脚占位符 5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zh-CN"/>
          </a:p>
        </p:txBody>
      </p:sp>
      <p:sp>
        <p:nvSpPr>
          <p:cNvPr id="56" name="灯片编号占位符 6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D3120986-D9F8-450A-8E8A-7B53A97B66E9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>
  <p:cSld name="图片与标题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59" name="图片占位符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pPr/>
            <a:endParaRPr lang="zh-CN"/>
          </a:p>
        </p:txBody>
      </p:sp>
      <p:sp>
        <p:nvSpPr>
          <p:cNvPr id="60" name="文本占位符 3"/>
          <p:cNvSpPr>
            <a:spLocks noGrp="true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/>
          </a:p>
        </p:txBody>
      </p:sp>
      <p:sp>
        <p:nvSpPr>
          <p:cNvPr id="61" name="日期占位符 4"/>
          <p:cNvSpPr>
            <a:spLocks noGrp="true"/>
          </p:cNvSpPr>
          <p:nvPr>
            <p:ph type="dt" idx="10"/>
          </p:nvPr>
        </p:nvSpPr>
        <p:spPr/>
        <p:txBody>
          <a:bodyPr/>
          <a:p>
            <a:pPr/>
            <a:fld id="{4E233BD8-DB7E-4E6E-9456-6D1E77C88269}" type="datetime1">
              <a:rPr lang="zh-CN"/>
              <a:t>2022/12/22</a:t>
            </a:fld>
            <a:endParaRPr lang="zh-CN"/>
          </a:p>
        </p:txBody>
      </p:sp>
      <p:sp>
        <p:nvSpPr>
          <p:cNvPr id="62" name="页脚占位符 5"/>
          <p:cNvSpPr>
            <a:spLocks noGrp="true"/>
          </p:cNvSpPr>
          <p:nvPr>
            <p:ph type="ftr" idx="11"/>
          </p:nvPr>
        </p:nvSpPr>
        <p:spPr/>
        <p:txBody>
          <a:bodyPr/>
          <a:p>
            <a:pPr/>
            <a:endParaRPr lang="zh-CN"/>
          </a:p>
        </p:txBody>
      </p:sp>
      <p:sp>
        <p:nvSpPr>
          <p:cNvPr id="63" name="灯片编号占位符 6"/>
          <p:cNvSpPr>
            <a:spLocks noGrp="true"/>
          </p:cNvSpPr>
          <p:nvPr>
            <p:ph type="sldNum" idx="12"/>
          </p:nvPr>
        </p:nvSpPr>
        <p:spPr/>
        <p:txBody>
          <a:bodyPr/>
          <a:p>
            <a:pPr/>
            <a:fld id="{747CCC7F-E1A2-469B-A337-764C3DF07313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9" Type="http://schemas.openxmlformats.org/officeDocument/2006/relationships/slideLayout" Target="../slideLayouts/slideLayout10.xml" /><Relationship Id="rId6" Type="http://schemas.openxmlformats.org/officeDocument/2006/relationships/slideLayout" Target="../slideLayouts/slideLayout7.xml" /><Relationship Id="rId5" Type="http://schemas.openxmlformats.org/officeDocument/2006/relationships/slideLayout" Target="../slideLayouts/slideLayout6.xml" /><Relationship Id="rId1" Type="http://schemas.openxmlformats.org/officeDocument/2006/relationships/slideLayout" Target="../slideLayouts/slideLayout2.xml" /><Relationship Id="rId8" Type="http://schemas.openxmlformats.org/officeDocument/2006/relationships/slideLayout" Target="../slideLayouts/slideLayout9.xml" /><Relationship Id="rId7" Type="http://schemas.openxmlformats.org/officeDocument/2006/relationships/slideLayout" Target="../slideLayouts/slideLayout8.xml" /><Relationship Id="rId0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1.xml" /><Relationship Id="rId4" Type="http://schemas.openxmlformats.org/officeDocument/2006/relationships/slideLayout" Target="../slideLayouts/slideLayout5.xml" /><Relationship Id="rId2" Type="http://schemas.openxmlformats.org/officeDocument/2006/relationships/slideLayout" Target="../slideLayouts/slideLayout3.xml" /><Relationship Id="rId11" Type="http://schemas.openxmlformats.org/officeDocument/2006/relationships/theme" Target="../theme/theme1.xml" /><Relationship Id="rId3" Type="http://schemas.openxmlformats.org/officeDocument/2006/relationships/slideLayout" Target="../slideLayouts/slideLayout4.xml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vert="horz" lIns="91440" tIns="45720" rIns="91440" bIns="45720" anchor="ctr">
            <a:normAutofit/>
          </a:bodyPr>
          <a:p>
            <a:pPr/>
            <a:r>
              <a:rPr lang="zh-CN"/>
              <a:t>单击此处编辑母版标题样式</a:t>
            </a:r>
            <a:endParaRPr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vert="horz" lIns="91440" tIns="45720" rIns="91440" bIns="45720">
            <a:normAutofit/>
          </a:bodyPr>
          <a:p>
            <a:pPr lvl="0"/>
            <a:r>
              <a:rPr lang="zh-CN"/>
              <a:t>单击此处编辑母版文本样式</a:t>
            </a:r>
            <a:endParaRPr/>
          </a:p>
          <a:p>
            <a:pPr lvl="1"/>
            <a:r>
              <a:rPr lang="zh-CN"/>
              <a:t>二级</a:t>
            </a:r>
            <a:endParaRPr/>
          </a:p>
          <a:p>
            <a:pPr lvl="2"/>
            <a:r>
              <a:rPr lang="zh-CN"/>
              <a:t>三级</a:t>
            </a:r>
            <a:endParaRPr/>
          </a:p>
          <a:p>
            <a:pPr lvl="3"/>
            <a:r>
              <a:rPr lang="zh-CN"/>
              <a:t>四级</a:t>
            </a:r>
            <a:endParaRPr/>
          </a:p>
          <a:p>
            <a:pPr lvl="4"/>
            <a:r>
              <a:rPr lang="zh-CN"/>
              <a:t>五级</a:t>
            </a:r>
            <a:endParaRPr/>
          </a:p>
        </p:txBody>
      </p:sp>
      <p:sp>
        <p:nvSpPr>
          <p:cNvPr id="4" name="日期占位符 3"/>
          <p:cNvSpPr>
            <a:spLocks noGrp="true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C14ADBE2-30DF-480B-A5CC-C216012A8DE2}" type="datetime1">
              <a:rPr lang="zh-CN"/>
              <a:t>2022/12/22</a:t>
            </a:fld>
            <a:endParaRPr lang="zh-CN"/>
          </a:p>
        </p:txBody>
      </p:sp>
      <p:sp>
        <p:nvSpPr>
          <p:cNvPr id="5" name="页脚占位符 4"/>
          <p:cNvSpPr>
            <a:spLocks noGrp="true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endParaRPr lang="zh-CN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DD09DED9-3562-4003-9ED4-F9F7C2DA97F0}" type="slidenum">
              <a:rPr lang="zh-CN"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0"/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lvl="0" algn="l" defTabSz="914400">
        <a:lnSpc>
          <a:spcPct val="130000"/>
        </a:lnSpc>
        <a:spcBef>
          <a:spcPct val="1"/>
        </a:spcBef>
        <a:buNone/>
        <a:defRPr sz="4400" kern="1200">
          <a:solidFill>
            <a:schemeClr val="tx1"/>
          </a:solidFill>
          <a:latin typeface="Arial"/>
          <a:ea typeface="Microsoft YaHei"/>
        </a:defRPr>
      </a:lvl1pPr>
    </p:titleStyle>
    <p:bodyStyle>
      <a:lvl1pPr marL="228600" lvl="0" indent="-228600" algn="l" defTabSz="914400">
        <a:lnSpc>
          <a:spcPct val="130000"/>
        </a:lnSpc>
        <a:spcBef>
          <a:spcPts val="1000"/>
        </a:spcBef>
        <a:buFont typeface="Arial" charset="0"/>
        <a:buChar char="•"/>
        <a:defRPr sz="2800" kern="1200">
          <a:solidFill>
            <a:schemeClr val="tx1"/>
          </a:solidFill>
          <a:latin typeface="Arial"/>
          <a:ea typeface="Microsoft YaHei"/>
        </a:defRPr>
      </a:lvl1pPr>
      <a:lvl2pPr marL="685800" lvl="1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2400" kern="1200">
          <a:solidFill>
            <a:schemeClr val="tx1"/>
          </a:solidFill>
          <a:latin typeface="Arial"/>
          <a:ea typeface="Microsoft YaHei"/>
        </a:defRPr>
      </a:lvl2pPr>
      <a:lvl3pPr marL="1143000" lvl="2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2000" kern="1200">
          <a:solidFill>
            <a:schemeClr val="tx1"/>
          </a:solidFill>
          <a:latin typeface="Arial"/>
          <a:ea typeface="Microsoft YaHei"/>
        </a:defRPr>
      </a:lvl3pPr>
      <a:lvl4pPr marL="1600200" lvl="3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Microsoft YaHei"/>
        </a:defRPr>
      </a:lvl4pPr>
      <a:lvl5pPr marL="2057400" lvl="4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Microsoft YaHei"/>
        </a:defRPr>
      </a:lvl5pPr>
      <a:lvl6pPr marL="2514600" lvl="5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Microsoft YaHei"/>
        </a:defRPr>
      </a:lvl6pPr>
      <a:lvl7pPr marL="2971800" lvl="6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Microsoft YaHei"/>
        </a:defRPr>
      </a:lvl7pPr>
      <a:lvl8pPr marL="3429000" lvl="7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Microsoft YaHei"/>
        </a:defRPr>
      </a:lvl8pPr>
      <a:lvl9pPr marL="3886200" lvl="8" indent="-228600" algn="l" defTabSz="914400">
        <a:lnSpc>
          <a:spcPct val="13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Arial"/>
          <a:ea typeface="Microsoft YaHei"/>
        </a:defRPr>
      </a:lvl9pPr>
    </p:bodyStyle>
    <p:otherStyle>
      <a:lvl1pPr marL="0" lvl="0" algn="l" defTabSz="914400">
        <a:lnSpc>
          <a:spcPct val="130000"/>
        </a:lnSpc>
        <a:defRPr sz="1800" kern="1200">
          <a:solidFill>
            <a:schemeClr val="tx1"/>
          </a:solidFill>
          <a:latin typeface="Arial"/>
          <a:ea typeface="Microsoft YaHei"/>
        </a:defRPr>
      </a:lvl1pPr>
      <a:lvl2pPr marL="457200" lvl="1" algn="l" defTabSz="914400">
        <a:lnSpc>
          <a:spcPct val="130000"/>
        </a:lnSpc>
        <a:defRPr sz="1800" kern="1200">
          <a:solidFill>
            <a:schemeClr val="tx1"/>
          </a:solidFill>
          <a:latin typeface="Arial"/>
          <a:ea typeface="Microsoft YaHei"/>
        </a:defRPr>
      </a:lvl2pPr>
      <a:lvl3pPr marL="914400" lvl="2" algn="l" defTabSz="914400">
        <a:lnSpc>
          <a:spcPct val="130000"/>
        </a:lnSpc>
        <a:defRPr sz="1800" kern="1200">
          <a:solidFill>
            <a:schemeClr val="tx1"/>
          </a:solidFill>
          <a:latin typeface="Arial"/>
          <a:ea typeface="Microsoft YaHei"/>
        </a:defRPr>
      </a:lvl3pPr>
      <a:lvl4pPr marL="1371600" lvl="3" algn="l" defTabSz="914400">
        <a:lnSpc>
          <a:spcPct val="130000"/>
        </a:lnSpc>
        <a:defRPr sz="1800" kern="1200">
          <a:solidFill>
            <a:schemeClr val="tx1"/>
          </a:solidFill>
          <a:latin typeface="Arial"/>
          <a:ea typeface="Microsoft YaHei"/>
        </a:defRPr>
      </a:lvl4pPr>
      <a:lvl5pPr marL="1828800" lvl="4" algn="l" defTabSz="914400">
        <a:lnSpc>
          <a:spcPct val="130000"/>
        </a:lnSpc>
        <a:defRPr sz="1800" kern="1200">
          <a:solidFill>
            <a:schemeClr val="tx1"/>
          </a:solidFill>
          <a:latin typeface="Arial"/>
          <a:ea typeface="Microsoft YaHei"/>
        </a:defRPr>
      </a:lvl5pPr>
      <a:lvl6pPr marL="2286000" lvl="5" algn="l" defTabSz="914400">
        <a:lnSpc>
          <a:spcPct val="130000"/>
        </a:lnSpc>
        <a:defRPr sz="1800" kern="1200">
          <a:solidFill>
            <a:schemeClr val="tx1"/>
          </a:solidFill>
          <a:latin typeface="Arial"/>
          <a:ea typeface="Microsoft YaHei"/>
        </a:defRPr>
      </a:lvl6pPr>
      <a:lvl7pPr marL="2743200" lvl="6" algn="l" defTabSz="914400">
        <a:lnSpc>
          <a:spcPct val="130000"/>
        </a:lnSpc>
        <a:defRPr sz="1800" kern="1200">
          <a:solidFill>
            <a:schemeClr val="tx1"/>
          </a:solidFill>
          <a:latin typeface="Arial"/>
          <a:ea typeface="Microsoft YaHei"/>
        </a:defRPr>
      </a:lvl7pPr>
      <a:lvl8pPr marL="3200400" lvl="7" algn="l" defTabSz="914400">
        <a:lnSpc>
          <a:spcPct val="130000"/>
        </a:lnSpc>
        <a:defRPr sz="1800" kern="1200">
          <a:solidFill>
            <a:schemeClr val="tx1"/>
          </a:solidFill>
          <a:latin typeface="Arial"/>
          <a:ea typeface="Microsoft YaHei"/>
        </a:defRPr>
      </a:lvl8pPr>
      <a:lvl9pPr marL="3657600" lvl="8" algn="l" defTabSz="914400">
        <a:lnSpc>
          <a:spcPct val="130000"/>
        </a:lnSpc>
        <a:defRPr sz="1800" kern="1200">
          <a:solidFill>
            <a:schemeClr val="tx1"/>
          </a:solidFill>
          <a:latin typeface="Arial"/>
          <a:ea typeface="Microsoft YaHe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image" Target="media/image1.jpg" /><Relationship Id="rId0" Type="http://schemas.openxmlformats.org/officeDocument/2006/relationships/slideLayout" Target="../slideLayouts/slideLayout2.xml" 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image" Target="media/image2.jpg" /><Relationship Id="rId0" Type="http://schemas.openxmlformats.org/officeDocument/2006/relationships/slideLayout" Target="../slideLayouts/slideLayout2.xml" 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image" Target="media/image3.jpg" /><Relationship Id="rId0" Type="http://schemas.openxmlformats.org/officeDocument/2006/relationships/slideLayout" Target="../slideLayouts/slideLayout2.xml" 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image" Target="media/image2.jpg" /><Relationship Id="rId0" Type="http://schemas.openxmlformats.org/officeDocument/2006/relationships/slideLayout" Target="../slideLayouts/slideLayout2.xml" 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image" Target="media/image2.jpg" /><Relationship Id="rId0" Type="http://schemas.openxmlformats.org/officeDocument/2006/relationships/slideLayout" Target="../slideLayouts/slideLayout2.xml" /></Relationships>
</file>

<file path=ppt/slides/_rels/slide14.xml.rels><?xml version="1.0" encoding="UTF-8" standalone="yes"?><Relationships xmlns="http://schemas.openxmlformats.org/package/2006/relationships"><Relationship Id="rId2" Type="http://schemas.openxmlformats.org/officeDocument/2006/relationships/image" Target="media/image4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jpg" 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image" Target="media/image2.jpg" /><Relationship Id="rId0" Type="http://schemas.openxmlformats.org/officeDocument/2006/relationships/slideLayout" Target="../slideLayouts/slideLayout2.xml" 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image" Target="media/image3.jpg" /><Relationship Id="rId0" Type="http://schemas.openxmlformats.org/officeDocument/2006/relationships/slideLayout" Target="../slideLayouts/slideLayout2.xml" /></Relationships>
</file>

<file path=ppt/slides/_rels/slide17.xml.rels><?xml version="1.0" encoding="UTF-8" standalone="yes"?><Relationships xmlns="http://schemas.openxmlformats.org/package/2006/relationships"><Relationship Id="rId2" Type="http://schemas.openxmlformats.org/officeDocument/2006/relationships/image" Target="media/image5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jpg" /></Relationships>
</file>

<file path=ppt/slides/_rels/slide18.xml.rels><?xml version="1.0" encoding="UTF-8" standalone="yes"?><Relationships xmlns="http://schemas.openxmlformats.org/package/2006/relationships"><Relationship Id="rId2" Type="http://schemas.openxmlformats.org/officeDocument/2006/relationships/image" Target="media/image6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jpg" /></Relationships>
</file>

<file path=ppt/slides/_rels/slide19.xml.rels><?xml version="1.0" encoding="UTF-8" standalone="yes"?><Relationships xmlns="http://schemas.openxmlformats.org/package/2006/relationships"><Relationship Id="rId2" Type="http://schemas.openxmlformats.org/officeDocument/2006/relationships/image" Target="media/image7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jpg" 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image" Target="media/image3.jpg" /><Relationship Id="rId0" Type="http://schemas.openxmlformats.org/officeDocument/2006/relationships/slideLayout" Target="../slideLayouts/slideLayout2.xml" /></Relationships>
</file>

<file path=ppt/slides/_rels/slide20.xml.rels><?xml version="1.0" encoding="UTF-8" standalone="yes"?><Relationships xmlns="http://schemas.openxmlformats.org/package/2006/relationships"><Relationship Id="rId2" Type="http://schemas.openxmlformats.org/officeDocument/2006/relationships/image" Target="media/image8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jpg" /></Relationships>
</file>

<file path=ppt/slides/_rels/slide21.xml.rels><?xml version="1.0" encoding="UTF-8" standalone="yes"?><Relationships xmlns="http://schemas.openxmlformats.org/package/2006/relationships"><Relationship Id="rId5" Type="http://schemas.openxmlformats.org/officeDocument/2006/relationships/image" Target="media/image12.png" /><Relationship Id="rId3" Type="http://schemas.openxmlformats.org/officeDocument/2006/relationships/image" Target="media/image10.png" /><Relationship Id="rId4" Type="http://schemas.openxmlformats.org/officeDocument/2006/relationships/image" Target="media/image11.png" /><Relationship Id="rId2" Type="http://schemas.openxmlformats.org/officeDocument/2006/relationships/image" Target="media/image9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jpg" /></Relationships>
</file>

<file path=ppt/slides/_rels/slide22.xml.rels><?xml version="1.0" encoding="UTF-8" standalone="yes"?><Relationships xmlns="http://schemas.openxmlformats.org/package/2006/relationships"><Relationship Id="rId7" Type="http://schemas.openxmlformats.org/officeDocument/2006/relationships/image" Target="media/image18.png" /><Relationship Id="rId6" Type="http://schemas.openxmlformats.org/officeDocument/2006/relationships/image" Target="media/image17.png" /><Relationship Id="rId1" Type="http://schemas.openxmlformats.org/officeDocument/2006/relationships/image" Target="media/image2.jpg" /><Relationship Id="rId0" Type="http://schemas.openxmlformats.org/officeDocument/2006/relationships/slideLayout" Target="../slideLayouts/slideLayout2.xml" /><Relationship Id="rId8" Type="http://schemas.openxmlformats.org/officeDocument/2006/relationships/image" Target="media/image19.png" /><Relationship Id="rId2" Type="http://schemas.openxmlformats.org/officeDocument/2006/relationships/image" Target="media/image13.png" /><Relationship Id="rId3" Type="http://schemas.openxmlformats.org/officeDocument/2006/relationships/image" Target="media/image14.png" /><Relationship Id="rId4" Type="http://schemas.openxmlformats.org/officeDocument/2006/relationships/image" Target="media/image15.png" /><Relationship Id="rId5" Type="http://schemas.openxmlformats.org/officeDocument/2006/relationships/image" Target="media/image16.png" /></Relationships>
</file>

<file path=ppt/slides/_rels/slide23.xml.rels><?xml version="1.0" encoding="UTF-8" standalone="yes"?><Relationships xmlns="http://schemas.openxmlformats.org/package/2006/relationships"><Relationship Id="rId3" Type="http://schemas.openxmlformats.org/officeDocument/2006/relationships/image" Target="media/image21.png" /><Relationship Id="rId0" Type="http://schemas.openxmlformats.org/officeDocument/2006/relationships/slideLayout" Target="../slideLayouts/slideLayout2.xml" /><Relationship Id="rId2" Type="http://schemas.openxmlformats.org/officeDocument/2006/relationships/image" Target="media/image20.png" /><Relationship Id="rId1" Type="http://schemas.openxmlformats.org/officeDocument/2006/relationships/image" Target="media/image2.jpg" /></Relationships>
</file>

<file path=ppt/slides/_rels/slide24.xml.rels><?xml version="1.0" encoding="UTF-8" standalone="yes"?><Relationships xmlns="http://schemas.openxmlformats.org/package/2006/relationships"><Relationship Id="rId7" Type="http://schemas.openxmlformats.org/officeDocument/2006/relationships/image" Target="media/image27.png" /><Relationship Id="rId6" Type="http://schemas.openxmlformats.org/officeDocument/2006/relationships/image" Target="media/image26.png" /><Relationship Id="rId1" Type="http://schemas.openxmlformats.org/officeDocument/2006/relationships/image" Target="media/image2.jpg" /><Relationship Id="rId3" Type="http://schemas.openxmlformats.org/officeDocument/2006/relationships/image" Target="media/image23.png" /><Relationship Id="rId0" Type="http://schemas.openxmlformats.org/officeDocument/2006/relationships/slideLayout" Target="../slideLayouts/slideLayout2.xml" /><Relationship Id="rId2" Type="http://schemas.openxmlformats.org/officeDocument/2006/relationships/image" Target="media/image22.png" /><Relationship Id="rId4" Type="http://schemas.openxmlformats.org/officeDocument/2006/relationships/image" Target="media/image24.png" /><Relationship Id="rId5" Type="http://schemas.openxmlformats.org/officeDocument/2006/relationships/image" Target="media/image25.png" /></Relationships>
</file>

<file path=ppt/slides/_rels/slide25.xml.rels><?xml version="1.0" encoding="UTF-8" standalone="yes"?><Relationships xmlns="http://schemas.openxmlformats.org/package/2006/relationships"><Relationship Id="rId2" Type="http://schemas.openxmlformats.org/officeDocument/2006/relationships/image" Target="media/image28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jpg" 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image" Target="media/image3.jpg" /><Relationship Id="rId0" Type="http://schemas.openxmlformats.org/officeDocument/2006/relationships/slideLayout" Target="../slideLayouts/slideLayout1.xml" 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image" Target="media/image2.jpg" /><Relationship Id="rId0" Type="http://schemas.openxmlformats.org/officeDocument/2006/relationships/slideLayout" Target="../slideLayouts/slideLayout2.xml" 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image" Target="media/image2.jpg" /><Relationship Id="rId0" Type="http://schemas.openxmlformats.org/officeDocument/2006/relationships/slideLayout" Target="../slideLayouts/slideLayout2.xml" 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image" Target="media/image3.jpg" /><Relationship Id="rId0" Type="http://schemas.openxmlformats.org/officeDocument/2006/relationships/slideLayout" Target="../slideLayouts/slideLayout2.xml" 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image" Target="media/image2.jpg" /><Relationship Id="rId0" Type="http://schemas.openxmlformats.org/officeDocument/2006/relationships/slideLayout" Target="../slideLayouts/slideLayout2.xml" /></Relationships>
</file>

<file path=ppt/slides/_rels/slide30.xml.rels><?xml version="1.0" encoding="UTF-8" standalone="yes"?><Relationships xmlns="http://schemas.openxmlformats.org/package/2006/relationships"><Relationship Id="rId2" Type="http://schemas.openxmlformats.org/officeDocument/2006/relationships/image" Target="media/image29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jpg" /></Relationships>
</file>

<file path=ppt/slides/_rels/slide31.xml.rels><?xml version="1.0" encoding="UTF-8" standalone="yes"?><Relationships xmlns="http://schemas.openxmlformats.org/package/2006/relationships"><Relationship Id="rId2" Type="http://schemas.openxmlformats.org/officeDocument/2006/relationships/image" Target="media/image30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jpg" /></Relationships>
</file>

<file path=ppt/slides/_rels/slide32.xml.rels><?xml version="1.0" encoding="UTF-8" standalone="yes"?><Relationships xmlns="http://schemas.openxmlformats.org/package/2006/relationships"><Relationship Id="rId2" Type="http://schemas.openxmlformats.org/officeDocument/2006/relationships/image" Target="media/image31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jpg" 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image" Target="media/image2.jpg" /><Relationship Id="rId0" Type="http://schemas.openxmlformats.org/officeDocument/2006/relationships/slideLayout" Target="../slideLayouts/slideLayout2.xml" 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image" Target="media/image2.jpg" /><Relationship Id="rId0" Type="http://schemas.openxmlformats.org/officeDocument/2006/relationships/slideLayout" Target="../slideLayouts/slideLayout2.xml" 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image" Target="media/image2.jpg" /><Relationship Id="rId0" Type="http://schemas.openxmlformats.org/officeDocument/2006/relationships/slideLayout" Target="../slideLayouts/slideLayout2.xml" 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image" Target="media/image2.jpg" /><Relationship Id="rId0" Type="http://schemas.openxmlformats.org/officeDocument/2006/relationships/slideLayout" Target="../slideLayouts/slideLayout2.xml" 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image" Target="media/image3.jpg" /><Relationship Id="rId0" Type="http://schemas.openxmlformats.org/officeDocument/2006/relationships/slideLayout" Target="../slideLayouts/slideLayout2.xml" /></Relationships>
</file>

<file path=ppt/slides/_rels/slide38.xml.rels><?xml version="1.0" encoding="UTF-8" standalone="yes"?><Relationships xmlns="http://schemas.openxmlformats.org/package/2006/relationships"><Relationship Id="rId3" Type="http://schemas.openxmlformats.org/officeDocument/2006/relationships/image" Target="media/image33.png" /><Relationship Id="rId2" Type="http://schemas.openxmlformats.org/officeDocument/2006/relationships/image" Target="media/image32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jpg" /></Relationships>
</file>

<file path=ppt/slides/_rels/slide39.xml.rels><?xml version="1.0" encoding="UTF-8" standalone="yes"?><Relationships xmlns="http://schemas.openxmlformats.org/package/2006/relationships"><Relationship Id="rId4" Type="http://schemas.openxmlformats.org/officeDocument/2006/relationships/image" Target="media/image36.png" /><Relationship Id="rId3" Type="http://schemas.openxmlformats.org/officeDocument/2006/relationships/image" Target="media/image35.png" /><Relationship Id="rId2" Type="http://schemas.openxmlformats.org/officeDocument/2006/relationships/image" Target="media/image34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jpg" 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image" Target="media/image2.jpg" /><Relationship Id="rId0" Type="http://schemas.openxmlformats.org/officeDocument/2006/relationships/slideLayout" Target="../slideLayouts/slideLayout2.xml" /></Relationships>
</file>

<file path=ppt/slides/_rels/slide40.xml.rels><?xml version="1.0" encoding="UTF-8" standalone="yes"?><Relationships xmlns="http://schemas.openxmlformats.org/package/2006/relationships"><Relationship Id="rId2" Type="http://schemas.openxmlformats.org/officeDocument/2006/relationships/image" Target="media/image37.png" /><Relationship Id="rId0" Type="http://schemas.openxmlformats.org/officeDocument/2006/relationships/slideLayout" Target="../slideLayouts/slideLayout2.xml" /><Relationship Id="rId3" Type="http://schemas.openxmlformats.org/officeDocument/2006/relationships/image" Target="media/image38.png" /><Relationship Id="rId1" Type="http://schemas.openxmlformats.org/officeDocument/2006/relationships/image" Target="media/image2.jpg" /></Relationships>
</file>

<file path=ppt/slides/_rels/slide41.xml.rels><?xml version="1.0" encoding="UTF-8" standalone="yes"?><Relationships xmlns="http://schemas.openxmlformats.org/package/2006/relationships"><Relationship Id="rId3" Type="http://schemas.openxmlformats.org/officeDocument/2006/relationships/image" Target="media/image40.png" /><Relationship Id="rId2" Type="http://schemas.openxmlformats.org/officeDocument/2006/relationships/image" Target="media/image39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jpg" /></Relationships>
</file>

<file path=ppt/slides/_rels/slide42.xml.rels><?xml version="1.0" encoding="UTF-8" standalone="yes"?><Relationships xmlns="http://schemas.openxmlformats.org/package/2006/relationships"><Relationship Id="rId4" Type="http://schemas.openxmlformats.org/officeDocument/2006/relationships/image" Target="media/image43.png" /><Relationship Id="rId3" Type="http://schemas.openxmlformats.org/officeDocument/2006/relationships/image" Target="media/image42.png" /><Relationship Id="rId2" Type="http://schemas.openxmlformats.org/officeDocument/2006/relationships/image" Target="media/image41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jpg" /></Relationships>
</file>

<file path=ppt/slides/_rels/slide43.xml.rels><?xml version="1.0" encoding="UTF-8" standalone="yes"?><Relationships xmlns="http://schemas.openxmlformats.org/package/2006/relationships"><Relationship Id="rId3" Type="http://schemas.openxmlformats.org/officeDocument/2006/relationships/image" Target="media/image45.png" /><Relationship Id="rId2" Type="http://schemas.openxmlformats.org/officeDocument/2006/relationships/image" Target="media/image44.png" /><Relationship Id="rId4" Type="http://schemas.openxmlformats.org/officeDocument/2006/relationships/image" Target="media/image46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jpg" /></Relationships>
</file>

<file path=ppt/slides/_rels/slide44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45.xml.rels><?xml version="1.0" encoding="UTF-8" standalone="yes"?><Relationships xmlns="http://schemas.openxmlformats.org/package/2006/relationships"><Relationship Id="rId0" Type="http://schemas.openxmlformats.org/officeDocument/2006/relationships/slideLayout" Target="../slideLayouts/slideLayout2.xml" 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image" Target="media/image2.jpg" /><Relationship Id="rId0" Type="http://schemas.openxmlformats.org/officeDocument/2006/relationships/slideLayout" Target="../slideLayouts/slideLayout2.xml" 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image" Target="media/image2.jpg" /><Relationship Id="rId0" Type="http://schemas.openxmlformats.org/officeDocument/2006/relationships/slideLayout" Target="../slideLayouts/slideLayout2.xml" 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image" Target="media/image3.jpg" /><Relationship Id="rId0" Type="http://schemas.openxmlformats.org/officeDocument/2006/relationships/slideLayout" Target="../slideLayouts/slideLayout2.xml" /></Relationships>
</file>

<file path=ppt/slides/_rels/slide8.xml.rels><?xml version="1.0" encoding="UTF-8" standalone="yes"?><Relationships xmlns="http://schemas.openxmlformats.org/package/2006/relationships"><Relationship Id="rId2" Type="http://schemas.openxmlformats.org/officeDocument/2006/relationships/image" Target="media/image47.png" /><Relationship Id="rId0" Type="http://schemas.openxmlformats.org/officeDocument/2006/relationships/slideLayout" Target="../slideLayouts/slideLayout2.xml" /><Relationship Id="rId1" Type="http://schemas.openxmlformats.org/officeDocument/2006/relationships/image" Target="media/image2.jpg" 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image" Target="media/image2.jpg" /><Relationship Id="rId0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3" name="标题 1"/>
          <p:cNvSpPr>
            <a:spLocks noGrp="true"/>
          </p:cNvSpPr>
          <p:nvPr>
            <p:ph type="title"/>
          </p:nvPr>
        </p:nvSpPr>
        <p:spPr>
          <a:xfrm rot="0" flipH="false" flipV="false">
            <a:off x="3242180" y="2814736"/>
            <a:ext cx="5460951" cy="998285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6000">
                <a:solidFill>
                  <a:schemeClr val="tx1">
                    <a:alpha val="100000"/>
                  </a:schemeClr>
                </a:solidFill>
                <a:latin typeface="SimSun"/>
                <a:ea typeface="SimSun"/>
              </a:rPr>
              <a:t>A</a:t>
            </a:r>
            <a:r>
              <a:rPr lang="zh-CN" sz="6000">
                <a:solidFill>
                  <a:schemeClr val="tx1">
                    <a:alpha val="100000"/>
                  </a:schemeClr>
                </a:solidFill>
                <a:latin typeface="SimSun"/>
                <a:ea typeface="SimSun"/>
              </a:rPr>
              <a:t>站项目介绍</a:t>
            </a:r>
            <a:endParaRPr/>
          </a:p>
        </p:txBody>
      </p:sp>
      <p:sp>
        <p:nvSpPr>
          <p:cNvPr id="4" name=""/>
          <p:cNvSpPr/>
          <p:nvPr/>
        </p:nvSpPr>
        <p:spPr>
          <a:xfrm rot="0" flipH="false" flipV="false">
            <a:off x="290547" y="6146823"/>
            <a:ext cx="6775769" cy="50160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p>
            <a:pPr algn="ctr"/>
            <a:r>
              <a:rPr lang="zh-CN" sz="1600">
                <a:solidFill>
                  <a:schemeClr val="tx1">
                    <a:alpha val="100000"/>
                  </a:schemeClr>
                </a:solidFill>
                <a:latin typeface="KaiTi"/>
                <a:ea typeface="KaiTi"/>
              </a:rPr>
              <a:t>项目成员：吴华，宁志豪，叶涵予，陈海洪，代贝妮，刘苏云，何玉洁</a:t>
            </a:r>
            <a:endParaRPr/>
          </a:p>
        </p:txBody>
      </p:sp>
    </p:spTree>
  </p:cSld>
</p:sld>
</file>

<file path=ppt/slides/slide10.xml><?xml version="1.0" encoding="utf-8"?>
<p:sld xmlns:a16="http://schemas.microsoft.com/office/drawing/2014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6">
  <p:cSld>
    <p:spTree>
      <p:nvGrpSpPr>
        <p:cNvPr id="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7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100000"/>
          </a:bodyPr>
          <a:lstStyle/>
          <a:p>
            <a:pPr>
              <a:buNone/>
            </a:pPr>
            <a:r>
              <a:rPr lang="zh-CN"/>
              <a:t>产品定位陈述</a:t>
            </a:r>
            <a:endParaRPr/>
          </a:p>
        </p:txBody>
      </p:sp>
      <p:graphicFrame>
        <p:nvGraphicFramePr>
          <p:cNvPr id="8" name=""/>
          <p:cNvGraphicFramePr/>
          <p:nvPr>
            <p:ph idx="1"/>
          </p:nvPr>
        </p:nvGraphicFramePr>
        <p:xfrm rot="0" flipH="false" flipV="false">
          <a:off x="838200" y="1825625"/>
          <a:ext cx="10515600" cy="34544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val="1"/>
                    </a:ext>
                  </a:extLst>
                </a:gridCol>
                <a:gridCol w="5257800">
                  <a:extLst>
                    <a:ext uri="{9D8B030D-6E8A-4147-A177-3AD203B41FA5}">
                      <a16:colId val="2"/>
                    </a:ext>
                  </a:extLst>
                </a:gridCol>
              </a:tblGrid>
              <a:tr h="863600">
                <a:tc>
                  <a:txBody>
                    <a:bodyPr/>
                    <a:lstStyle/>
                    <a:p>
                      <a:pPr/>
                      <a:r>
                        <a:rPr sz="2400"/>
                        <a:t>for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sz="1200" b="true"/>
                        <a:t>核心用户</a:t>
                      </a:r>
                      <a:r>
                        <a:rPr sz="1200"/>
                        <a:t>：</a:t>
                      </a:r>
                      <a:r>
                        <a:rPr sz="1200"/>
                        <a:t>16-28</a:t>
                      </a:r>
                      <a:r>
                        <a:rPr sz="1200"/>
                        <a:t>岁学生</a:t>
                      </a:r>
                      <a:r>
                        <a:rPr sz="1200"/>
                        <a:t>/</a:t>
                      </a:r>
                      <a:r>
                        <a:rPr sz="1200"/>
                        <a:t>年轻上班族（二次元、科技、知识领域爱好者）</a:t>
                      </a:r>
                      <a:endParaRPr/>
                    </a:p>
                    <a:p>
                      <a:pPr/>
                      <a:r>
                        <a:rPr sz="1200" b="true"/>
                        <a:t>细分群体</a:t>
                      </a:r>
                      <a:r>
                        <a:rPr sz="1200"/>
                        <a:t>：</a:t>
                      </a:r>
                      <a:r>
                        <a:rPr sz="1200"/>
                        <a:t>内容消费者</a:t>
                      </a:r>
                      <a:r>
                        <a:rPr lang="zh-CN" sz="1200"/>
                        <a:t>，</a:t>
                      </a:r>
                      <a:r>
                        <a:rPr sz="1200"/>
                        <a:t>UP</a:t>
                      </a:r>
                      <a:r>
                        <a:rPr sz="1200"/>
                        <a:t>主</a:t>
                      </a:r>
                      <a:r>
                        <a:rPr lang="zh-CN" sz="1200"/>
                        <a:t>，</a:t>
                      </a:r>
                      <a:r>
                        <a:rPr sz="1200"/>
                        <a:t>审核员</a:t>
                      </a:r>
                      <a:r>
                        <a:rPr sz="1200"/>
                        <a:t>/</a:t>
                      </a:r>
                      <a:r>
                        <a:rPr sz="1200"/>
                        <a:t>系统管理员</a:t>
                      </a:r>
                      <a:r>
                        <a:rPr lang="zh-CN" sz="1200"/>
                        <a:t>。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val="1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/>
                      <a:r>
                        <a:rPr sz="2400"/>
                        <a:t>who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sz="1200" b="true"/>
                        <a:t>平台角色</a:t>
                      </a:r>
                      <a:r>
                        <a:rPr sz="1200"/>
                        <a:t>：</a:t>
                      </a:r>
                      <a:endParaRPr/>
                    </a:p>
                    <a:p>
                      <a:pPr/>
                      <a:r>
                        <a:rPr sz="1200"/>
                        <a:t>兴趣社区连接者（弹幕</a:t>
                      </a:r>
                      <a:r>
                        <a:rPr sz="1200"/>
                        <a:t>+</a:t>
                      </a:r>
                      <a:r>
                        <a:rPr sz="1200"/>
                        <a:t>社群驱动）</a:t>
                      </a:r>
                      <a:endParaRPr/>
                    </a:p>
                    <a:p>
                      <a:pPr/>
                      <a:r>
                        <a:rPr sz="1200"/>
                        <a:t>创作生态赋能者（工具</a:t>
                      </a:r>
                      <a:r>
                        <a:rPr sz="1200"/>
                        <a:t>+</a:t>
                      </a:r>
                      <a:r>
                        <a:rPr sz="1200"/>
                        <a:t>数据支持）</a:t>
                      </a:r>
                      <a:endParaRPr/>
                    </a:p>
                    <a:p>
                      <a:pPr/>
                      <a:r>
                        <a:rPr sz="1200"/>
                        <a:t>内容安全守护者（审核</a:t>
                      </a:r>
                      <a:r>
                        <a:rPr sz="1200"/>
                        <a:t>+</a:t>
                      </a:r>
                      <a:r>
                        <a:rPr sz="1200"/>
                        <a:t>合规）</a:t>
                      </a:r>
                      <a:endParaRPr/>
                    </a:p>
                    <a:p>
                      <a:pPr/>
                      <a:r>
                        <a:rPr sz="1200"/>
                        <a:t>对消费者：实时互动</a:t>
                      </a:r>
                      <a:r>
                        <a:rPr sz="1200"/>
                        <a:t>+</a:t>
                      </a:r>
                      <a:r>
                        <a:rPr sz="1200"/>
                        <a:t>个性化推荐</a:t>
                      </a:r>
                      <a:endParaRPr/>
                    </a:p>
                    <a:p>
                      <a:pPr/>
                      <a:r>
                        <a:rPr sz="1200"/>
                        <a:t>对创作者：公平流量</a:t>
                      </a:r>
                      <a:r>
                        <a:rPr sz="1200"/>
                        <a:t>+</a:t>
                      </a:r>
                      <a:r>
                        <a:rPr sz="1200"/>
                        <a:t>变现支持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val="2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/>
                      <a:r>
                        <a:rPr sz="2400"/>
                        <a:t>the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sz="1200" b="true"/>
                        <a:t>产品定位</a:t>
                      </a:r>
                      <a:r>
                        <a:rPr sz="1200"/>
                        <a:t>：</a:t>
                      </a:r>
                      <a:endParaRPr/>
                    </a:p>
                    <a:p>
                      <a:pPr/>
                      <a:r>
                        <a:rPr sz="1200"/>
                        <a:t>以特定兴趣（如二次元、科技）为核心，集高质量视频、弹幕互动、深度社群于一体的垂直类视频社区平台，满足</a:t>
                      </a:r>
                      <a:r>
                        <a:rPr sz="1200"/>
                        <a:t>Z</a:t>
                      </a:r>
                      <a:r>
                        <a:rPr sz="1200"/>
                        <a:t>世代文化认同与深度互动需求。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val="3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/>
                      <a:r>
                        <a:rPr sz="2400"/>
                        <a:t>That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sz="1200" b="true"/>
                        <a:t>差异化优势</a:t>
                      </a:r>
                      <a:r>
                        <a:rPr sz="1200"/>
                        <a:t>：</a:t>
                      </a:r>
                      <a:endParaRPr/>
                    </a:p>
                    <a:p>
                      <a:pPr/>
                      <a:r>
                        <a:rPr sz="1200"/>
                        <a:t>独特的弹幕文化（实时集体观看氛围）</a:t>
                      </a:r>
                      <a:endParaRPr/>
                    </a:p>
                    <a:p>
                      <a:pPr/>
                      <a:r>
                        <a:rPr sz="1200"/>
                        <a:t>强社区归属感（兴趣标签</a:t>
                      </a:r>
                      <a:r>
                        <a:rPr sz="1200"/>
                        <a:t>+</a:t>
                      </a:r>
                      <a:r>
                        <a:rPr sz="1200"/>
                        <a:t>社群）</a:t>
                      </a:r>
                      <a:endParaRPr/>
                    </a:p>
                    <a:p>
                      <a:pPr/>
                      <a:r>
                        <a:rPr sz="1200"/>
                        <a:t>创作者友好（简洁上传</a:t>
                      </a:r>
                      <a:r>
                        <a:rPr sz="1200"/>
                        <a:t>+</a:t>
                      </a:r>
                      <a:r>
                        <a:rPr sz="1200"/>
                        <a:t>数据反馈）</a:t>
                      </a:r>
                      <a:endParaRPr/>
                    </a:p>
                    <a:p>
                      <a:pPr/>
                      <a:r>
                        <a:rPr sz="1200"/>
                        <a:t>垂直领域聚焦（避免泛娱乐化竞争）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val="4"/>
                  </a:ext>
                </a:extLst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1" name="标题 1"/>
          <p:cNvSpPr txBox="true">
            <a:spLocks noGrp="true"/>
          </p:cNvSpPr>
          <p:nvPr/>
        </p:nvSpPr>
        <p:spPr>
          <a:xfrm rot="0" flipH="false" flipV="false">
            <a:off x="3048000" y="2147426"/>
            <a:ext cx="9144000" cy="2387600"/>
          </a:xfrm>
          <a:prstGeom prst="rect"/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/>
          <a:p>
            <a:pPr algn="l" defTabSz="914400">
              <a:lnSpc>
                <a:spcPct val="130000"/>
              </a:lnSpc>
              <a:spcBef>
                <a:spcPct val="1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Arial"/>
                <a:ea typeface="Microsoft YaHei"/>
              </a:defRPr>
            </a:pPr>
            <a:r>
              <a:rPr lang="zh-CN" sz="6000"/>
              <a:t>第三章：用况建模</a:t>
            </a:r>
            <a:endParaRPr/>
          </a:p>
        </p:txBody>
      </p:sp>
    </p:spTree>
  </p:cSld>
</p:sld>
</file>

<file path=ppt/slides/slide12.xml><?xml version="1.0" encoding="utf-8"?>
<p:sld xmlns:a16="http://schemas.microsoft.com/office/drawing/2014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6">
  <p:cSld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graphicFrame>
        <p:nvGraphicFramePr>
          <p:cNvPr id="14" name=""/>
          <p:cNvGraphicFramePr/>
          <p:nvPr/>
        </p:nvGraphicFramePr>
        <p:xfrm rot="0" flipH="false" flipV="false">
          <a:off x="1069060" y="869606"/>
          <a:ext cx="9340850" cy="56261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3365500">
                  <a:extLst>
                    <a:ext uri="{9D8B030D-6E8A-4147-A177-3AD203B41FA5}">
                      <a16:colId val="1"/>
                    </a:ext>
                  </a:extLst>
                </a:gridCol>
                <a:gridCol w="5975350">
                  <a:extLst>
                    <a:ext uri="{9D8B030D-6E8A-4147-A177-3AD203B41FA5}">
                      <a16:colId val="2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sz="1800">
                          <a:latin typeface="Microsoft YaHei"/>
                          <a:ea typeface="Microsoft YaHei"/>
                        </a:rPr>
                        <a:t>名称</a:t>
                      </a:r>
                      <a:endParaRPr/>
                    </a:p>
                  </a:txBody>
                  <a:tcPr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sz="1800">
                          <a:latin typeface="Microsoft YaHei"/>
                          <a:ea typeface="Microsoft YaHei"/>
                        </a:rPr>
                        <a:t>定义</a:t>
                      </a:r>
                      <a:endParaRPr/>
                    </a:p>
                  </a:txBody>
                  <a:tcPr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val="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/>
                      <a:r>
                        <a:rPr sz="1800" b="true">
                          <a:latin typeface="Microsoft YaHei"/>
                          <a:ea typeface="Microsoft YaHei"/>
                        </a:rPr>
                        <a:t>UP</a:t>
                      </a:r>
                      <a:r>
                        <a:rPr sz="1800" b="true">
                          <a:latin typeface="Microsoft YaHei"/>
                          <a:ea typeface="Microsoft YaHei"/>
                        </a:rPr>
                        <a:t>主</a:t>
                      </a:r>
                      <a:endParaRPr/>
                    </a:p>
                  </a:txBody>
                  <a:tcPr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br>
                        <a:rPr/>
                      </a:br>
                      <a:r>
                        <a:rPr sz="1800">
                          <a:latin typeface="Microsoft YaHei"/>
                          <a:ea typeface="Microsoft YaHei"/>
                        </a:rPr>
                        <a:t>平台的内容创作者</a:t>
                      </a:r>
                      <a:endParaRPr/>
                    </a:p>
                  </a:txBody>
                  <a:tcPr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val="2"/>
                  </a:ext>
                </a:extLst>
              </a:tr>
              <a:tr h="730250">
                <a:tc>
                  <a:txBody>
                    <a:bodyPr/>
                    <a:lstStyle/>
                    <a:p>
                      <a:pPr/>
                      <a:r>
                        <a:rPr sz="1800" b="true">
                          <a:latin typeface="Microsoft YaHei"/>
                          <a:ea typeface="Microsoft YaHei"/>
                        </a:rPr>
                        <a:t>个人消息</a:t>
                      </a:r>
                      <a:endParaRPr/>
                    </a:p>
                  </a:txBody>
                  <a:tcPr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br>
                        <a:rPr/>
                      </a:br>
                      <a:r>
                        <a:rPr sz="1800">
                          <a:latin typeface="Microsoft YaHei"/>
                          <a:ea typeface="Microsoft YaHei"/>
                        </a:rPr>
                        <a:t>包含所有的回应信息，系统通知，聊天信息</a:t>
                      </a:r>
                      <a:endParaRPr/>
                    </a:p>
                  </a:txBody>
                  <a:tcPr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val="3"/>
                  </a:ext>
                </a:extLst>
              </a:tr>
              <a:tr h="730250">
                <a:tc>
                  <a:txBody>
                    <a:bodyPr/>
                    <a:lstStyle/>
                    <a:p>
                      <a:pPr/>
                      <a:r>
                        <a:rPr sz="1800" b="true">
                          <a:latin typeface="Microsoft YaHei"/>
                          <a:ea typeface="Microsoft YaHei"/>
                        </a:rPr>
                        <a:t>弹幕</a:t>
                      </a:r>
                      <a:endParaRPr/>
                    </a:p>
                  </a:txBody>
                  <a:tcPr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br>
                        <a:rPr/>
                      </a:br>
                      <a:r>
                        <a:rPr sz="1800">
                          <a:latin typeface="Microsoft YaHei"/>
                          <a:ea typeface="Microsoft YaHei"/>
                        </a:rPr>
                        <a:t>在视频播放时实时飘过的评论</a:t>
                      </a:r>
                      <a:endParaRPr/>
                    </a:p>
                  </a:txBody>
                  <a:tcPr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val="4"/>
                  </a:ext>
                </a:extLst>
              </a:tr>
              <a:tr h="730250">
                <a:tc>
                  <a:txBody>
                    <a:bodyPr/>
                    <a:lstStyle/>
                    <a:p>
                      <a:pPr/>
                      <a:r>
                        <a:rPr sz="1800" b="true">
                          <a:latin typeface="Microsoft YaHei"/>
                          <a:ea typeface="Microsoft YaHei"/>
                        </a:rPr>
                        <a:t>一键三连</a:t>
                      </a:r>
                      <a:endParaRPr/>
                    </a:p>
                  </a:txBody>
                  <a:tcPr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br>
                        <a:rPr/>
                      </a:br>
                      <a:r>
                        <a:rPr sz="1800">
                          <a:latin typeface="Microsoft YaHei"/>
                          <a:ea typeface="Microsoft YaHei"/>
                        </a:rPr>
                        <a:t>对视频同时进行点赞、投币、收藏的操作</a:t>
                      </a:r>
                      <a:endParaRPr/>
                    </a:p>
                  </a:txBody>
                  <a:tcPr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val="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/>
                      <a:r>
                        <a:rPr sz="1800" b="true">
                          <a:latin typeface="Microsoft YaHei"/>
                          <a:ea typeface="Microsoft YaHei"/>
                        </a:rPr>
                        <a:t>动态</a:t>
                      </a:r>
                      <a:endParaRPr/>
                    </a:p>
                  </a:txBody>
                  <a:tcPr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1800">
                          <a:latin typeface="Microsoft YaHei"/>
                          <a:ea typeface="Microsoft YaHei"/>
                        </a:rPr>
                        <a:t>UP</a:t>
                      </a:r>
                      <a:r>
                        <a:rPr sz="1800">
                          <a:latin typeface="Microsoft YaHei"/>
                          <a:ea typeface="Microsoft YaHei"/>
                        </a:rPr>
                        <a:t>主发布的非视频类图文内容，类似微博</a:t>
                      </a:r>
                      <a:endParaRPr/>
                    </a:p>
                  </a:txBody>
                  <a:tcPr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val="6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/>
                      <a:r>
                        <a:rPr sz="1800" b="true">
                          <a:latin typeface="Microsoft YaHei"/>
                          <a:ea typeface="Microsoft YaHei"/>
                        </a:rPr>
                        <a:t>AV</a:t>
                      </a:r>
                      <a:r>
                        <a:rPr sz="1800" b="true">
                          <a:latin typeface="Microsoft YaHei"/>
                          <a:ea typeface="Microsoft YaHei"/>
                        </a:rPr>
                        <a:t>号</a:t>
                      </a:r>
                      <a:r>
                        <a:rPr sz="1800" b="true">
                          <a:latin typeface="Microsoft YaHei"/>
                          <a:ea typeface="Microsoft YaHei"/>
                        </a:rPr>
                        <a:t>/BV</a:t>
                      </a:r>
                      <a:r>
                        <a:rPr sz="1800" b="true">
                          <a:latin typeface="Microsoft YaHei"/>
                          <a:ea typeface="Microsoft YaHei"/>
                        </a:rPr>
                        <a:t>号</a:t>
                      </a:r>
                      <a:endParaRPr/>
                    </a:p>
                  </a:txBody>
                  <a:tcPr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</a:pPr>
                      <a:r>
                        <a:rPr sz="1800">
                          <a:latin typeface="Microsoft YaHei"/>
                          <a:ea typeface="Microsoft YaHei"/>
                        </a:rPr>
                        <a:t>视频的唯一标识符</a:t>
                      </a:r>
                      <a:endParaRPr/>
                    </a:p>
                  </a:txBody>
                  <a:tcPr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val="7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/>
                      <a:r>
                        <a:rPr sz="1800" b="true">
                          <a:latin typeface="Microsoft YaHei"/>
                          <a:ea typeface="Microsoft YaHei"/>
                        </a:rPr>
                        <a:t>粉丝</a:t>
                      </a:r>
                      <a:endParaRPr/>
                    </a:p>
                  </a:txBody>
                  <a:tcPr>
                    <a:lnL w="12700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1800">
                          <a:latin typeface="Microsoft YaHei"/>
                          <a:ea typeface="Microsoft YaHei"/>
                        </a:rPr>
                        <a:t>普通用户关注</a:t>
                      </a:r>
                      <a:r>
                        <a:rPr sz="1800" b="true">
                          <a:latin typeface="Microsoft YaHei"/>
                          <a:ea typeface="Microsoft YaHei"/>
                        </a:rPr>
                        <a:t>up</a:t>
                      </a:r>
                      <a:r>
                        <a:rPr sz="1800" b="true">
                          <a:latin typeface="Microsoft YaHei"/>
                          <a:ea typeface="Microsoft YaHei"/>
                        </a:rPr>
                        <a:t>主</a:t>
                      </a:r>
                      <a:r>
                        <a:rPr sz="1800">
                          <a:latin typeface="Microsoft YaHei"/>
                          <a:ea typeface="Microsoft YaHei"/>
                        </a:rPr>
                        <a:t>之后会自动变为其粉丝</a:t>
                      </a:r>
                      <a:endParaRPr/>
                    </a:p>
                  </a:txBody>
                  <a:tcPr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val="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/>
                      <a:r>
                        <a:rPr sz="1800" b="true">
                          <a:latin typeface="Microsoft YaHei"/>
                          <a:ea typeface="Microsoft YaHei"/>
                        </a:rPr>
                        <a:t>内容消费与互动者</a:t>
                      </a:r>
                      <a:endParaRPr/>
                    </a:p>
                  </a:txBody>
                  <a:tcPr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1800">
                          <a:latin typeface="Microsoft YaHei"/>
                          <a:ea typeface="Microsoft YaHei"/>
                        </a:rPr>
                        <a:t>区别于</a:t>
                      </a:r>
                      <a:r>
                        <a:rPr sz="1800">
                          <a:latin typeface="Microsoft YaHei"/>
                          <a:ea typeface="Microsoft YaHei"/>
                        </a:rPr>
                        <a:t>up</a:t>
                      </a:r>
                      <a:r>
                        <a:rPr sz="1800">
                          <a:latin typeface="Microsoft YaHei"/>
                          <a:ea typeface="Microsoft YaHei"/>
                        </a:rPr>
                        <a:t>主，此参与者主要是为了看视频和与视频互动</a:t>
                      </a:r>
                      <a:endParaRPr/>
                    </a:p>
                  </a:txBody>
                  <a:tcPr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val="9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/>
                      <a:r>
                        <a:rPr sz="1800" b="true">
                          <a:latin typeface="Microsoft YaHei"/>
                          <a:ea typeface="Microsoft YaHei"/>
                        </a:rPr>
                        <a:t>正式用户</a:t>
                      </a:r>
                      <a:endParaRPr/>
                    </a:p>
                  </a:txBody>
                  <a:tcPr>
                    <a:lnL w="12700">
                      <a:solidFill>
                        <a:srgbClr val="000000"/>
                      </a:solidFill>
                      <a:prstDash val="solid"/>
                    </a:lnL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r>
                        <a:rPr sz="1800">
                          <a:latin typeface="Microsoft YaHei"/>
                          <a:ea typeface="Microsoft YaHei"/>
                        </a:rPr>
                        <a:t>包括</a:t>
                      </a:r>
                      <a:r>
                        <a:rPr sz="1800">
                          <a:latin typeface="Microsoft YaHei"/>
                          <a:ea typeface="Microsoft YaHei"/>
                        </a:rPr>
                        <a:t>up</a:t>
                      </a:r>
                      <a:r>
                        <a:rPr sz="1800">
                          <a:latin typeface="Microsoft YaHei"/>
                          <a:ea typeface="Microsoft YaHei"/>
                        </a:rPr>
                        <a:t>主和内容消费与互动者的更大群体</a:t>
                      </a:r>
                      <a:endParaRPr/>
                    </a:p>
                  </a:txBody>
                  <a:tcPr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val="10"/>
                  </a:ext>
                </a:extLst>
              </a:tr>
            </a:tbl>
          </a:graphicData>
        </a:graphic>
      </p:graphicFrame>
      <p:sp>
        <p:nvSpPr>
          <p:cNvPr id="15" name=""/>
          <p:cNvSpPr txBox="true"/>
          <p:nvPr/>
        </p:nvSpPr>
        <p:spPr>
          <a:xfrm rot="0" flipH="false" flipV="false">
            <a:off x="209243" y="112752"/>
            <a:ext cx="1434129" cy="647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p>
            <a:pPr/>
            <a:r>
              <a:rPr lang="zh-CN" sz="2800"/>
              <a:t>术语表</a:t>
            </a:r>
            <a:endParaRPr/>
          </a:p>
        </p:txBody>
      </p:sp>
    </p:spTree>
  </p:cSld>
</p:sld>
</file>

<file path=ppt/slides/slide13.xml><?xml version="1.0" encoding="utf-8"?>
<p:sld xmlns:a16="http://schemas.microsoft.com/office/drawing/2014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6">
  <p:cSld>
    <p:spTree>
      <p:nvGrpSpPr>
        <p:cNvPr id="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graphicFrame>
        <p:nvGraphicFramePr>
          <p:cNvPr id="18" name=""/>
          <p:cNvGraphicFramePr/>
          <p:nvPr/>
        </p:nvGraphicFramePr>
        <p:xfrm>
          <a:off x="1016000" y="2159000"/>
          <a:ext cx="10160000" cy="19050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5080000">
                  <a:extLst>
                    <a:ext uri="{9D8B030D-6E8A-4147-A177-3AD203B41FA5}">
                      <a16:colId val="1"/>
                    </a:ext>
                  </a:extLst>
                </a:gridCol>
                <a:gridCol w="5080000">
                  <a:extLst>
                    <a:ext uri="{9D8B030D-6E8A-4147-A177-3AD203B41FA5}">
                      <a16:colId val="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/>
                      <a:r>
                        <a:rPr lang="zh-CN"/>
                        <a:t>参与者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zh-CN"/>
                        <a:t>核心用况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val="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/>
                      <a:r>
                        <a:rPr lang="zh-CN"/>
                        <a:t>视频消费与互动者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/>
                        <a:t>观看并互动视频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val="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/>
                      <a:r>
                        <a:rPr lang="en-US"/>
                        <a:t>UP</a:t>
                      </a:r>
                      <a:r>
                        <a:rPr lang="zh-CN"/>
                        <a:t>主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/>
                        <a:t>发布视频、查看流量反馈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val="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/>
                      <a:r>
                        <a:rPr lang="zh-CN"/>
                        <a:t>审核员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/>
                        <a:t>管理正式用户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val="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/>
                      <a:r>
                        <a:rPr lang="zh-CN"/>
                        <a:t>系统管理员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/>
                        <a:t>分析系统性能、更新系统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val="5"/>
                  </a:ext>
                </a:extLst>
              </a:tr>
            </a:tbl>
          </a:graphicData>
        </a:graphic>
      </p:graphicFrame>
      <p:sp>
        <p:nvSpPr>
          <p:cNvPr id="19" name=""/>
          <p:cNvSpPr txBox="true"/>
          <p:nvPr/>
        </p:nvSpPr>
        <p:spPr>
          <a:xfrm rot="0" flipH="false" flipV="false">
            <a:off x="1016000" y="991497"/>
            <a:ext cx="3244027" cy="647700"/>
          </a:xfrm>
          <a:prstGeom prst="rect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p>
            <a:pPr/>
            <a:r>
              <a:rPr sz="2800"/>
              <a:t>A </a:t>
            </a:r>
            <a:r>
              <a:rPr sz="2800"/>
              <a:t>站主要用况概览</a:t>
            </a:r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22" name=""/>
          <p:cNvSpPr txBox="true"/>
          <p:nvPr/>
        </p:nvSpPr>
        <p:spPr>
          <a:xfrm rot="0" flipH="false" flipV="false">
            <a:off x="291830" y="437745"/>
            <a:ext cx="2006600" cy="6477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p>
            <a:pPr/>
            <a:r>
              <a:rPr lang="zh-CN" sz="2800"/>
              <a:t>用况图展示</a:t>
            </a:r>
            <a:endParaRPr/>
          </a:p>
        </p:txBody>
      </p:sp>
      <p:pic>
        <p:nvPicPr>
          <p:cNvPr id="23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2002061" y="1167160"/>
            <a:ext cx="7458303" cy="5578179"/>
          </a:xfrm>
          <a:prstGeom prst="rect"/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26" name=""/>
          <p:cNvSpPr txBox="true"/>
          <p:nvPr/>
        </p:nvSpPr>
        <p:spPr>
          <a:xfrm rot="0" flipH="false" flipV="false">
            <a:off x="225505" y="185709"/>
            <a:ext cx="5946744" cy="12001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p>
            <a:pPr/>
            <a:r>
              <a:rPr/>
              <a:t> </a:t>
            </a:r>
            <a:r>
              <a:rPr lang="zh-CN" sz="2800"/>
              <a:t>核心</a:t>
            </a:r>
            <a:r>
              <a:rPr sz="2800"/>
              <a:t>用况</a:t>
            </a:r>
            <a:r>
              <a:rPr lang="zh-CN" sz="2800"/>
              <a:t>说明</a:t>
            </a:r>
            <a:endParaRPr/>
          </a:p>
          <a:p>
            <a:pPr/>
            <a:r>
              <a:rPr sz="2800"/>
              <a:t>“观看并互动视频”</a:t>
            </a:r>
            <a:r>
              <a:rPr lang="zh-CN" sz="2800"/>
              <a:t>（仅展示</a:t>
            </a:r>
            <a:r>
              <a:rPr lang="zh-CN" sz="2800"/>
              <a:t>基本流）</a:t>
            </a:r>
            <a:endParaRPr/>
          </a:p>
        </p:txBody>
      </p:sp>
      <p:sp>
        <p:nvSpPr>
          <p:cNvPr id="27" name=""/>
          <p:cNvSpPr txBox="true"/>
          <p:nvPr/>
        </p:nvSpPr>
        <p:spPr>
          <a:xfrm rot="0" flipH="false" flipV="false">
            <a:off x="2507084" y="1976483"/>
            <a:ext cx="6805554" cy="401320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 marL="692658" indent="-342900" algn="l">
              <a:buAutoNum type="arabicPeriod" startAt="1"/>
            </a:pPr>
            <a:r>
              <a:rPr sz="1800">
                <a:solidFill>
                  <a:srgbClr val="000000">
                    <a:alpha val="100000"/>
                  </a:srgbClr>
                </a:solidFill>
                <a:latin typeface="ui-sans-serif"/>
                <a:ea typeface="ui-sans-serif"/>
              </a:rPr>
              <a:t>进入系统，加载首页推荐视频列表（显示封面、UP 主信息、播放量）。</a:t>
            </a:r>
            <a:endParaRPr/>
          </a:p>
          <a:p>
            <a:pPr marL="692658" indent="-342900" algn="l">
              <a:buAutoNum type="arabicPeriod" startAt="1"/>
            </a:pPr>
            <a:r>
              <a:rPr sz="1800">
                <a:solidFill>
                  <a:srgbClr val="000000">
                    <a:alpha val="100000"/>
                  </a:srgbClr>
                </a:solidFill>
                <a:latin typeface="ui-sans-serif"/>
                <a:ea typeface="ui-sans-serif"/>
              </a:rPr>
              <a:t>点击视频，加载视频页（含播放控制区、互动区、简介区、评论区）。</a:t>
            </a:r>
            <a:endParaRPr/>
          </a:p>
          <a:p>
            <a:pPr marL="692658" indent="-342900" algn="l">
              <a:buAutoNum type="arabicPeriod" startAt="1"/>
            </a:pPr>
            <a:r>
              <a:rPr sz="1800">
                <a:solidFill>
                  <a:srgbClr val="000000">
                    <a:alpha val="100000"/>
                  </a:srgbClr>
                </a:solidFill>
                <a:latin typeface="ui-sans-serif"/>
                <a:ea typeface="ui-sans-serif"/>
              </a:rPr>
              <a:t>自动播放视频，播放量 + 1。</a:t>
            </a:r>
            <a:endParaRPr/>
          </a:p>
          <a:p>
            <a:pPr marL="692658" indent="-342900" algn="l">
              <a:buAutoNum type="arabicPeriod" startAt="1"/>
            </a:pPr>
            <a:r>
              <a:rPr sz="1800">
                <a:solidFill>
                  <a:srgbClr val="000000">
                    <a:alpha val="100000"/>
                  </a:srgbClr>
                </a:solidFill>
                <a:latin typeface="ui-sans-serif"/>
                <a:ea typeface="ui-sans-serif"/>
              </a:rPr>
              <a:t>执行互动操作：
</a:t>
            </a:r>
            <a:r>
              <a:rPr sz="1800">
                <a:solidFill>
                  <a:srgbClr val="000000">
                    <a:alpha val="100000"/>
                  </a:srgbClr>
                </a:solidFill>
                <a:latin typeface="ui-sans-serif"/>
                <a:ea typeface="ui-sans-serif"/>
              </a:rPr>
              <a:t>点赞：可取消，图标状态与数量实时同步。
</a:t>
            </a:r>
            <a:r>
              <a:rPr sz="1800">
                <a:solidFill>
                  <a:srgbClr val="000000">
                    <a:alpha val="100000"/>
                  </a:srgbClr>
                </a:solidFill>
                <a:latin typeface="ui-sans-serif"/>
                <a:ea typeface="ui-sans-serif"/>
              </a:rPr>
              <a:t>投币：检测硬币余额，不可取消，数量累加。
</a:t>
            </a:r>
            <a:r>
              <a:rPr sz="1800">
                <a:solidFill>
                  <a:srgbClr val="000000">
                    <a:alpha val="100000"/>
                  </a:srgbClr>
                </a:solidFill>
                <a:latin typeface="ui-sans-serif"/>
                <a:ea typeface="ui-sans-serif"/>
              </a:rPr>
              <a:t>收藏 / 缓存：记录操作，缓存文件保存至本地。
</a:t>
            </a:r>
            <a:r>
              <a:rPr sz="1800">
                <a:solidFill>
                  <a:srgbClr val="000000">
                    <a:alpha val="100000"/>
                  </a:srgbClr>
                </a:solidFill>
                <a:latin typeface="ui-sans-serif"/>
                <a:ea typeface="ui-sans-serif"/>
              </a:rPr>
              <a:t>评论 / 回复：输入内容后实时显示在列表，记录发布时间。</a:t>
            </a:r>
            <a:endParaRPr/>
          </a:p>
          <a:p>
            <a:pPr marL="692658" indent="-342900" algn="l">
              <a:buAutoNum type="arabicPeriod" startAt="1"/>
            </a:pPr>
            <a:r>
              <a:rPr sz="1800">
                <a:solidFill>
                  <a:srgbClr val="000000">
                    <a:alpha val="100000"/>
                  </a:srgbClr>
                </a:solidFill>
                <a:latin typeface="ui-sans-serif"/>
                <a:ea typeface="ui-sans-serif"/>
              </a:rPr>
              <a:t>关闭视频，返回首页，用况结束。</a:t>
            </a:r>
            <a:endParaRPr/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30" name="标题 1"/>
          <p:cNvSpPr txBox="true">
            <a:spLocks noGrp="true"/>
          </p:cNvSpPr>
          <p:nvPr/>
        </p:nvSpPr>
        <p:spPr>
          <a:xfrm rot="0" flipH="false" flipV="false">
            <a:off x="3048000" y="2139203"/>
            <a:ext cx="9144000" cy="2387600"/>
          </a:xfrm>
          <a:prstGeom prst="rect"/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/>
          <a:p>
            <a:pPr algn="l" defTabSz="914400">
              <a:lnSpc>
                <a:spcPct val="130000"/>
              </a:lnSpc>
              <a:spcBef>
                <a:spcPct val="1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Arial"/>
                <a:ea typeface="Microsoft YaHei"/>
              </a:defRPr>
            </a:pPr>
            <a:r>
              <a:rPr lang="zh-CN" sz="6000"/>
              <a:t>第四章：需求分析</a:t>
            </a:r>
            <a:endParaRPr/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33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100000"/>
          </a:bodyPr>
          <a:lstStyle/>
          <a:p>
            <a:pPr>
              <a:buNone/>
            </a:pPr>
            <a:r>
              <a:rPr lang="en-US"/>
              <a:t>UP</a:t>
            </a:r>
            <a:r>
              <a:rPr lang="zh-CN"/>
              <a:t>主用况图</a:t>
            </a:r>
            <a:endParaRPr/>
          </a:p>
        </p:txBody>
      </p:sp>
      <p:pic>
        <p:nvPicPr>
          <p:cNvPr id="34" name=""/>
          <p:cNvPicPr>
            <a:picLocks noChangeAspect="true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0" flipH="false" flipV="false">
            <a:off x="1008285" y="1917269"/>
            <a:ext cx="9656116" cy="4351338"/>
          </a:xfrm>
          <a:prstGeom prst="rect"/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37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100000"/>
          </a:bodyPr>
          <a:lstStyle/>
          <a:p>
            <a:pPr>
              <a:buNone/>
            </a:pPr>
            <a:r>
              <a:rPr lang="zh-CN"/>
              <a:t>视频消费与互动者用况图</a:t>
            </a:r>
            <a:endParaRPr/>
          </a:p>
        </p:txBody>
      </p:sp>
      <p:pic>
        <p:nvPicPr>
          <p:cNvPr id="38" name=""/>
          <p:cNvPicPr>
            <a:picLocks noChangeAspect="true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0" flipH="false" flipV="false">
            <a:off x="337671" y="1550694"/>
            <a:ext cx="9714331" cy="4351338"/>
          </a:xfrm>
          <a:prstGeom prst="rect"/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41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100000"/>
          </a:bodyPr>
          <a:lstStyle/>
          <a:p>
            <a:pPr>
              <a:buNone/>
            </a:pPr>
            <a:r>
              <a:rPr lang="zh-CN"/>
              <a:t>审核员用况图</a:t>
            </a:r>
            <a:endParaRPr/>
          </a:p>
        </p:txBody>
      </p:sp>
      <p:pic>
        <p:nvPicPr>
          <p:cNvPr id="42" name=""/>
          <p:cNvPicPr>
            <a:picLocks noChangeAspect="true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0" flipH="false" flipV="false">
            <a:off x="980672" y="1987665"/>
            <a:ext cx="8153400" cy="3416300"/>
          </a:xfrm>
          <a:prstGeom prst="rect"/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45" name="内容占位符 2"/>
          <p:cNvSpPr>
            <a:spLocks noGrp="true"/>
          </p:cNvSpPr>
          <p:nvPr>
            <p:ph idx="1"/>
          </p:nvPr>
        </p:nvSpPr>
        <p:spPr>
          <a:xfrm rot="0" flipH="false" flipV="false">
            <a:off x="838200" y="2689042"/>
            <a:ext cx="10515600" cy="4351338"/>
          </a:xfrm>
        </p:spPr>
        <p:txBody>
          <a:bodyPr>
            <a:normAutofit fontScale="100000"/>
          </a:bodyPr>
          <a:lstStyle/>
          <a:p>
            <a:pPr>
              <a:buFont typeface="Arial" charset="0"/>
              <a:buChar char="•"/>
            </a:pPr>
            <a:r>
              <a:rPr lang="en-US" sz="6000">
                <a:solidFill>
                  <a:schemeClr val="bg1">
                    <a:alpha val="100000"/>
                  </a:schemeClr>
                </a:solidFill>
              </a:rPr>
              <a:t>            </a:t>
            </a:r>
            <a:r>
              <a:rPr lang="zh-CN" sz="6000">
                <a:solidFill>
                  <a:schemeClr val="tx1">
                    <a:alpha val="100000"/>
                  </a:schemeClr>
                </a:solidFill>
              </a:rPr>
              <a:t>第一章：立项</a:t>
            </a:r>
            <a:endParaRPr/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48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100000"/>
          </a:bodyPr>
          <a:lstStyle/>
          <a:p>
            <a:pPr>
              <a:buNone/>
            </a:pPr>
            <a:r>
              <a:rPr lang="zh-CN"/>
              <a:t>系统管理员用况图</a:t>
            </a:r>
            <a:endParaRPr/>
          </a:p>
        </p:txBody>
      </p:sp>
      <p:pic>
        <p:nvPicPr>
          <p:cNvPr id="49" name=""/>
          <p:cNvPicPr>
            <a:picLocks noChangeAspect="true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0" flipH="false" flipV="false">
            <a:off x="1284653" y="1690688"/>
            <a:ext cx="7194135" cy="4351338"/>
          </a:xfrm>
          <a:prstGeom prst="rect"/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5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100000"/>
          </a:bodyPr>
          <a:lstStyle/>
          <a:p>
            <a:pPr>
              <a:buNone/>
            </a:pPr>
            <a:r>
              <a:rPr lang="en-US"/>
              <a:t>UP</a:t>
            </a:r>
            <a:r>
              <a:rPr lang="zh-CN"/>
              <a:t>主协作图及类图</a:t>
            </a:r>
            <a:endParaRPr/>
          </a:p>
        </p:txBody>
      </p:sp>
      <p:pic>
        <p:nvPicPr>
          <p:cNvPr id="53" name=""/>
          <p:cNvPicPr>
            <a:picLocks noChangeAspect="true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0" flipH="false" flipV="false">
            <a:off x="106918" y="1367407"/>
            <a:ext cx="5989082" cy="2504912"/>
          </a:xfrm>
          <a:prstGeom prst="rect"/>
        </p:spPr>
      </p:pic>
      <p:pic>
        <p:nvPicPr>
          <p:cNvPr id="54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0" y="3733132"/>
            <a:ext cx="5935490" cy="3017833"/>
          </a:xfrm>
          <a:prstGeom prst="rect"/>
        </p:spPr>
      </p:pic>
      <p:pic>
        <p:nvPicPr>
          <p:cNvPr id="55" name="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6096000" y="1027907"/>
            <a:ext cx="5596699" cy="2844412"/>
          </a:xfrm>
          <a:prstGeom prst="rect"/>
        </p:spPr>
      </p:pic>
      <p:pic>
        <p:nvPicPr>
          <p:cNvPr id="56" name="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 flipH="false" flipV="false">
            <a:off x="6256510" y="3733132"/>
            <a:ext cx="5215739" cy="3124868"/>
          </a:xfrm>
          <a:prstGeom prst="rect"/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59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100000"/>
          </a:bodyPr>
          <a:lstStyle/>
          <a:p>
            <a:pPr>
              <a:buNone/>
            </a:pPr>
            <a:r>
              <a:rPr lang="zh-CN"/>
              <a:t>视频消费与互动者协作图及类图</a:t>
            </a:r>
            <a:endParaRPr/>
          </a:p>
        </p:txBody>
      </p:sp>
      <p:pic>
        <p:nvPicPr>
          <p:cNvPr id="60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1267908"/>
            <a:ext cx="3755247" cy="1890466"/>
          </a:xfrm>
          <a:prstGeom prst="rect"/>
        </p:spPr>
      </p:pic>
      <p:pic>
        <p:nvPicPr>
          <p:cNvPr id="61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3755247" y="1296504"/>
            <a:ext cx="3881926" cy="2103901"/>
          </a:xfrm>
          <a:prstGeom prst="rect"/>
        </p:spPr>
      </p:pic>
      <p:pic>
        <p:nvPicPr>
          <p:cNvPr id="62" name="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7698268" y="1296504"/>
            <a:ext cx="4228225" cy="2161093"/>
          </a:xfrm>
          <a:prstGeom prst="rect"/>
        </p:spPr>
      </p:pic>
      <p:pic>
        <p:nvPicPr>
          <p:cNvPr id="63" name="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 flipH="false" flipV="false">
            <a:off x="290205" y="2985855"/>
            <a:ext cx="3755246" cy="1569500"/>
          </a:xfrm>
          <a:prstGeom prst="rect"/>
        </p:spPr>
      </p:pic>
      <p:pic>
        <p:nvPicPr>
          <p:cNvPr id="64" name="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 flipH="false" flipV="false">
            <a:off x="3816343" y="3201887"/>
            <a:ext cx="3881925" cy="1571725"/>
          </a:xfrm>
          <a:prstGeom prst="rect"/>
        </p:spPr>
      </p:pic>
      <p:pic>
        <p:nvPicPr>
          <p:cNvPr id="65" name="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 flipH="false" flipV="false">
            <a:off x="7723517" y="3457597"/>
            <a:ext cx="2921855" cy="2902658"/>
          </a:xfrm>
          <a:prstGeom prst="rect"/>
        </p:spPr>
      </p:pic>
      <p:pic>
        <p:nvPicPr>
          <p:cNvPr id="66" name="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 flipH="false" flipV="false">
            <a:off x="290205" y="4635642"/>
            <a:ext cx="4178278" cy="2222357"/>
          </a:xfrm>
          <a:prstGeom prst="rect"/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69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100000"/>
          </a:bodyPr>
          <a:lstStyle/>
          <a:p>
            <a:pPr>
              <a:buNone/>
            </a:pPr>
            <a:r>
              <a:rPr lang="zh-CN"/>
              <a:t>审核员协作图及类图</a:t>
            </a:r>
            <a:endParaRPr/>
          </a:p>
        </p:txBody>
      </p:sp>
      <p:pic>
        <p:nvPicPr>
          <p:cNvPr id="70" name=""/>
          <p:cNvPicPr>
            <a:picLocks noChangeAspect="true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0" flipH="false" flipV="false">
            <a:off x="204214" y="1344975"/>
            <a:ext cx="5891786" cy="4408481"/>
          </a:xfrm>
          <a:prstGeom prst="rect"/>
        </p:spPr>
      </p:pic>
      <p:pic>
        <p:nvPicPr>
          <p:cNvPr id="71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7263480" y="0"/>
            <a:ext cx="4928520" cy="3687724"/>
          </a:xfrm>
          <a:prstGeom prst="rect"/>
        </p:spPr>
      </p:pic>
      <p:pic>
        <p:nvPicPr>
          <p:cNvPr id="72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4748871" y="3364711"/>
            <a:ext cx="7164985" cy="3493289"/>
          </a:xfrm>
          <a:prstGeom prst="rect"/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75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100000"/>
          </a:bodyPr>
          <a:lstStyle/>
          <a:p>
            <a:pPr>
              <a:buNone/>
            </a:pPr>
            <a:r>
              <a:rPr lang="zh-CN"/>
              <a:t>系统管理员协作图及类图</a:t>
            </a:r>
            <a:endParaRPr/>
          </a:p>
        </p:txBody>
      </p:sp>
      <p:pic>
        <p:nvPicPr>
          <p:cNvPr id="76" name=""/>
          <p:cNvPicPr>
            <a:picLocks noChangeAspect="true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0" flipH="false" flipV="false">
            <a:off x="0" y="1459050"/>
            <a:ext cx="3978401" cy="2212985"/>
          </a:xfrm>
          <a:prstGeom prst="rect"/>
        </p:spPr>
      </p:pic>
      <p:pic>
        <p:nvPicPr>
          <p:cNvPr id="77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3930645" y="1459050"/>
            <a:ext cx="4330711" cy="2024135"/>
          </a:xfrm>
          <a:prstGeom prst="rect"/>
        </p:spPr>
      </p:pic>
      <p:pic>
        <p:nvPicPr>
          <p:cNvPr id="78" name="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0" y="3672035"/>
            <a:ext cx="4247712" cy="2553760"/>
          </a:xfrm>
          <a:prstGeom prst="rect"/>
        </p:spPr>
      </p:pic>
      <p:pic>
        <p:nvPicPr>
          <p:cNvPr id="79" name="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 flipH="false" flipV="false">
            <a:off x="4247712" y="3672035"/>
            <a:ext cx="4024658" cy="2681022"/>
          </a:xfrm>
          <a:prstGeom prst="rect"/>
        </p:spPr>
      </p:pic>
      <p:pic>
        <p:nvPicPr>
          <p:cNvPr id="80" name="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 flipH="false" flipV="false">
            <a:off x="8213599" y="1106056"/>
            <a:ext cx="3656270" cy="2730122"/>
          </a:xfrm>
          <a:prstGeom prst="rect"/>
        </p:spPr>
      </p:pic>
      <p:pic>
        <p:nvPicPr>
          <p:cNvPr id="81" name="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 flipH="false" flipV="false">
            <a:off x="8740185" y="3836178"/>
            <a:ext cx="2899816" cy="2833761"/>
          </a:xfrm>
          <a:prstGeom prst="rect"/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84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100000"/>
          </a:bodyPr>
          <a:lstStyle/>
          <a:p>
            <a:pPr>
              <a:buNone/>
            </a:pPr>
            <a:r>
              <a:rPr lang="zh-CN"/>
              <a:t>总体类图</a:t>
            </a:r>
            <a:endParaRPr/>
          </a:p>
        </p:txBody>
      </p:sp>
      <p:pic>
        <p:nvPicPr>
          <p:cNvPr id="85" name=""/>
          <p:cNvPicPr>
            <a:picLocks noChangeAspect="true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0">
            <a:off x="838200" y="2122055"/>
            <a:ext cx="10515600" cy="3758478"/>
          </a:xfrm>
          <a:prstGeom prst="rect"/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88" name="标题 1"/>
          <p:cNvSpPr>
            <a:spLocks noGrp="true"/>
          </p:cNvSpPr>
          <p:nvPr>
            <p:ph type="ctrTitle"/>
          </p:nvPr>
        </p:nvSpPr>
        <p:spPr/>
        <p:txBody>
          <a:bodyPr>
            <a:normAutofit fontScale="100000"/>
          </a:bodyPr>
          <a:lstStyle/>
          <a:p>
            <a:pPr>
              <a:buNone/>
            </a:pPr>
            <a:r>
              <a:rPr lang="zh-CN"/>
              <a:t>第五章：架构设计</a:t>
            </a:r>
            <a:endParaRPr lang="zh-CN"/>
          </a:p>
        </p:txBody>
      </p:sp>
      <p:sp>
        <p:nvSpPr>
          <p:cNvPr id="89" name="副标题 2"/>
          <p:cNvSpPr>
            <a:spLocks noGrp="true"/>
          </p:cNvSpPr>
          <p:nvPr>
            <p:ph type="subTitle" idx="1"/>
          </p:nvPr>
        </p:nvSpPr>
        <p:spPr/>
        <p:txBody>
          <a:bodyPr/>
          <a:p>
            <a:pPr/>
            <a:endParaRPr 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9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100000"/>
          </a:bodyPr>
          <a:lstStyle/>
          <a:p>
            <a:pPr>
              <a:buNone/>
            </a:pPr>
            <a:r>
              <a:rPr/>
              <a:t>核心服务划分</a:t>
            </a:r>
            <a:r>
              <a:rPr lang="zh-CN"/>
              <a:t>：</a:t>
            </a:r>
            <a:endParaRPr/>
          </a:p>
        </p:txBody>
      </p:sp>
      <p:sp>
        <p:nvSpPr>
          <p:cNvPr id="93" name="内容占位符 2"/>
          <p:cNvSpPr>
            <a:spLocks noGrp="true"/>
          </p:cNvSpPr>
          <p:nvPr>
            <p:ph idx="1"/>
          </p:nvPr>
        </p:nvSpPr>
        <p:spPr/>
        <p:txBody>
          <a:bodyPr>
            <a:normAutofit fontScale="100000"/>
          </a:bodyPr>
          <a:lstStyle/>
          <a:p>
            <a:pPr>
              <a:buFont typeface="Arial" charset="0"/>
              <a:buChar char="•"/>
            </a:pPr>
            <a:r>
              <a:rPr sz="2000"/>
              <a:t>视频浏览与播放服务</a:t>
            </a:r>
            <a:r>
              <a:rPr lang="zh-CN" sz="2000"/>
              <a:t>：</a:t>
            </a:r>
            <a:r>
              <a:rPr sz="1000"/>
              <a:t>支撑游客及正式用户的视频列表加载、关键词搜索、视频播放（含倍速、清晰度调节）功能；记录视频观看次数与观看进度；保障视频流稳定传</a:t>
            </a:r>
            <a:endParaRPr/>
          </a:p>
          <a:p>
            <a:pPr>
              <a:buFont typeface="Arial" charset="0"/>
              <a:buChar char="•"/>
            </a:pPr>
            <a:r>
              <a:rPr sz="2000"/>
              <a:t>用户认证与管理服务</a:t>
            </a:r>
            <a:r>
              <a:rPr lang="zh-CN" sz="2000"/>
              <a:t>：</a:t>
            </a:r>
            <a:r>
              <a:rPr sz="1000"/>
              <a:t>处理游客注册成为正式用户（含直接注册、第三方登录）、用户登录验证、个人信息管理；管控用户权限（如正常用户、</a:t>
            </a:r>
            <a:r>
              <a:rPr sz="1000"/>
              <a:t>UP</a:t>
            </a:r>
            <a:r>
              <a:rPr sz="1000"/>
              <a:t>主、审核员、系统管理员）；支持用户账户封禁与解封操作。</a:t>
            </a:r>
            <a:endParaRPr/>
          </a:p>
          <a:p>
            <a:pPr>
              <a:buFont typeface="Arial" charset="0"/>
              <a:buChar char="•"/>
            </a:pPr>
            <a:r>
              <a:rPr sz="2000"/>
              <a:t>互动交流服务</a:t>
            </a:r>
            <a:r>
              <a:rPr lang="zh-CN" sz="2000"/>
              <a:t>：</a:t>
            </a:r>
            <a:r>
              <a:rPr sz="1000"/>
              <a:t>支撑正式用户的视频互动（点赞、投币、收藏、评论、回复）、弹幕发送与展示、私信交流、动态发布与分享功能；实时同步互动数据与消息通知。</a:t>
            </a:r>
            <a:endParaRPr/>
          </a:p>
          <a:p>
            <a:pPr>
              <a:buFont typeface="Arial" charset="0"/>
              <a:buChar char="•"/>
            </a:pPr>
            <a:r>
              <a:rPr sz="2000"/>
              <a:t>UP</a:t>
            </a:r>
            <a:r>
              <a:rPr sz="2000"/>
              <a:t>主创作管理服务</a:t>
            </a:r>
            <a:r>
              <a:rPr lang="zh-CN" sz="2000"/>
              <a:t>：</a:t>
            </a:r>
            <a:r>
              <a:rPr sz="1000"/>
              <a:t>支持</a:t>
            </a:r>
            <a:r>
              <a:rPr sz="1000"/>
              <a:t> </a:t>
            </a:r>
            <a:r>
              <a:rPr sz="1000"/>
              <a:t>UP</a:t>
            </a:r>
            <a:r>
              <a:rPr sz="1000"/>
              <a:t>主视频上传、视频信息（标题、封面、关键词）编辑、稿件管理（隐藏、删除、更新）；提供视频数据统计反馈（播放量、粉丝数、互动数据）；</a:t>
            </a:r>
            <a:r>
              <a:rPr lang="zh-CN" sz="1000"/>
              <a:t>处</a:t>
            </a:r>
            <a:r>
              <a:rPr sz="1000"/>
              <a:t>理视频上</a:t>
            </a:r>
            <a:r>
              <a:rPr sz="1000"/>
              <a:t>传后的审核队列提交</a:t>
            </a:r>
            <a:endParaRPr/>
          </a:p>
          <a:p>
            <a:pPr>
              <a:buFont typeface="Arial" charset="0"/>
              <a:buChar char="•"/>
            </a:pPr>
            <a:r>
              <a:rPr sz="2000"/>
              <a:t>内容审核服务</a:t>
            </a:r>
            <a:r>
              <a:rPr lang="zh-CN" sz="2000"/>
              <a:t>：</a:t>
            </a:r>
            <a:r>
              <a:rPr lang="zh-CN" sz="1200"/>
              <a:t>接收</a:t>
            </a:r>
            <a:r>
              <a:rPr lang="en-US" sz="1200"/>
              <a:t> UP </a:t>
            </a:r>
            <a:r>
              <a:rPr lang="zh-CN" sz="1200"/>
              <a:t>主上传视频、用户发布的弹幕</a:t>
            </a:r>
            <a:r>
              <a:rPr lang="en-US" sz="1200"/>
              <a:t> / </a:t>
            </a:r>
            <a:r>
              <a:rPr lang="zh-CN" sz="1200"/>
              <a:t>评论</a:t>
            </a:r>
            <a:r>
              <a:rPr lang="en-US" sz="1200"/>
              <a:t> / </a:t>
            </a:r>
            <a:r>
              <a:rPr lang="zh-CN" sz="1200"/>
              <a:t>动态等内容，提供审核队列管理；支持自动关键词检测违规内容、人工审核操作（通过</a:t>
            </a:r>
            <a:r>
              <a:rPr lang="en-US" sz="1200"/>
              <a:t> /  </a:t>
            </a:r>
            <a:r>
              <a:rPr lang="zh-CN" sz="1200"/>
              <a:t>驳回</a:t>
            </a:r>
            <a:r>
              <a:rPr lang="en-US" sz="1200"/>
              <a:t> / </a:t>
            </a:r>
            <a:r>
              <a:rPr lang="zh-CN" sz="1200"/>
              <a:t>删除）；记录违规行为与审核结果。</a:t>
            </a:r>
            <a:endParaRPr/>
          </a:p>
          <a:p>
            <a:pPr>
              <a:buFont typeface="Arial" charset="0"/>
              <a:buChar char="•"/>
            </a:pPr>
            <a:r>
              <a:rPr sz="2000"/>
              <a:t>系统运维监控服务</a:t>
            </a:r>
            <a:r>
              <a:rPr lang="zh-CN" sz="2000"/>
              <a:t>：</a:t>
            </a:r>
            <a:r>
              <a:rPr sz="1000"/>
              <a:t>支撑系统管理员的系统性能分析（服务器状态、流量峰值、核心指标监控）、系统更新（服务更新、数据库更新）、全局参数配置、用户权限管控；提供日志查询与故障预警功能。</a:t>
            </a:r>
            <a:endParaRPr/>
          </a:p>
          <a:p>
            <a:pPr>
              <a:buFont typeface="Arial" charset="0"/>
              <a:buChar char="•"/>
            </a:pPr>
            <a:endParaRPr lang="en-US" sz="1200"/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96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100000"/>
          </a:bodyPr>
          <a:lstStyle/>
          <a:p>
            <a:pPr>
              <a:buNone/>
            </a:pPr>
            <a:br>
              <a:rPr/>
            </a:br>
            <a:r>
              <a:rPr b="true"/>
              <a:t>分层架构设计</a:t>
            </a:r>
            <a:endParaRPr/>
          </a:p>
        </p:txBody>
      </p:sp>
      <p:sp>
        <p:nvSpPr>
          <p:cNvPr id="97" name="内容占位符 2"/>
          <p:cNvSpPr>
            <a:spLocks noGrp="true"/>
          </p:cNvSpPr>
          <p:nvPr>
            <p:ph idx="1"/>
          </p:nvPr>
        </p:nvSpPr>
        <p:spPr/>
        <p:txBody>
          <a:bodyPr>
            <a:normAutofit fontScale="100000"/>
          </a:bodyPr>
          <a:lstStyle/>
          <a:p>
            <a:pPr>
              <a:buFont typeface="Arial" charset="0"/>
              <a:buChar char="•"/>
            </a:pPr>
            <a:r>
              <a:rPr lang="zh-CN" sz="2000" b="true"/>
              <a:t>表现层</a:t>
            </a:r>
            <a:r>
              <a:rPr lang="zh-CN" sz="2000" b="true"/>
              <a:t>：</a:t>
            </a:r>
            <a:r>
              <a:rPr lang="zh-CN" sz="1000" b="false"/>
              <a:t>采用</a:t>
            </a:r>
            <a:r>
              <a:rPr lang="en-US" sz="1000" b="false"/>
              <a:t>mvc</a:t>
            </a:r>
            <a:r>
              <a:rPr lang="zh-CN" sz="1000" b="false"/>
              <a:t>架构。</a:t>
            </a:r>
            <a:r>
              <a:rPr sz="1000"/>
              <a:t>包含核心用户界面，共同构成完整的用户交互体验</a:t>
            </a:r>
            <a:r>
              <a:rPr lang="en-US" sz="1000"/>
              <a:t>,</a:t>
            </a:r>
            <a:r>
              <a:rPr lang="zh-CN" sz="1000"/>
              <a:t>与用户交互事件的捕获（通过控制器实现）。</a:t>
            </a:r>
            <a:endParaRPr/>
          </a:p>
          <a:p>
            <a:pPr>
              <a:buFont typeface="Arial" charset="0"/>
              <a:buChar char="•"/>
            </a:pPr>
            <a:r>
              <a:rPr sz="2000"/>
              <a:t>应用逻辑层</a:t>
            </a:r>
            <a:r>
              <a:rPr lang="zh-CN" sz="2000"/>
              <a:t>：</a:t>
            </a:r>
            <a:r>
              <a:rPr sz="1000"/>
              <a:t>作为业务流程的协调者与组织者，将用户请求转换为对领域对象和基础设施的调用序列，负责事务管理、权限校验、服务编排等横切关注点，但自身不实现核心业务规则。</a:t>
            </a:r>
            <a:r>
              <a:rPr lang="zh-CN" sz="1000"/>
              <a:t>（通过控制器</a:t>
            </a:r>
            <a:r>
              <a:rPr sz="1000"/>
              <a:t>组织</a:t>
            </a:r>
            <a:r>
              <a:rPr lang="zh-CN" sz="1000"/>
              <a:t>）</a:t>
            </a:r>
            <a:endParaRPr/>
          </a:p>
          <a:p>
            <a:pPr>
              <a:buFont typeface="Arial" charset="0"/>
              <a:buChar char="•"/>
            </a:pPr>
            <a:r>
              <a:rPr lang="zh-CN"/>
              <a:t>领域层：</a:t>
            </a:r>
            <a:r>
              <a:rPr sz="1000"/>
              <a:t>实体、值对象、领域服务等模式，确保业务逻辑的纯粹性、内聚性和独立性</a:t>
            </a:r>
            <a:endParaRPr/>
          </a:p>
          <a:p>
            <a:pPr>
              <a:buFont typeface="Arial" charset="0"/>
              <a:buChar char="•"/>
            </a:pPr>
            <a:r>
              <a:rPr lang="zh-CN"/>
              <a:t>数据访问层：</a:t>
            </a:r>
            <a:r>
              <a:rPr lang="zh-CN" sz="1000"/>
              <a:t>关系型数据库</a:t>
            </a:r>
            <a:r>
              <a:rPr lang="en-US"/>
              <a:t>         </a:t>
            </a:r>
            <a:endParaRPr/>
          </a:p>
          <a:p>
            <a:pPr>
              <a:buFont typeface="Arial" charset="0"/>
              <a:buChar char="•"/>
            </a:pPr>
            <a:endParaRPr lang="zh-CN" sz="2000"/>
          </a:p>
          <a:p>
            <a:pPr marL="0" indent="0">
              <a:buFont typeface="Arial" charset="0"/>
              <a:buNone/>
            </a:pPr>
            <a:endParaRPr sz="1000"/>
          </a:p>
          <a:p>
            <a:pPr marL="0" indent="0">
              <a:buFont typeface="Arial" charset="0"/>
              <a:buNone/>
            </a:pPr>
            <a:endParaRPr lang="en-US" sz="1000"/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0" name="标题 1"/>
          <p:cNvSpPr txBox="true">
            <a:spLocks noGrp="true"/>
          </p:cNvSpPr>
          <p:nvPr/>
        </p:nvSpPr>
        <p:spPr>
          <a:xfrm rot="0" flipH="false" flipV="false">
            <a:off x="3612647" y="2850465"/>
            <a:ext cx="4571999" cy="981463"/>
          </a:xfrm>
          <a:prstGeom prst="rect"/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/>
          <a:p>
            <a:pPr algn="l" defTabSz="914400">
              <a:lnSpc>
                <a:spcPct val="130000"/>
              </a:lnSpc>
              <a:spcBef>
                <a:spcPct val="1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Arial"/>
                <a:ea typeface="Microsoft YaHei"/>
              </a:defRPr>
            </a:pPr>
            <a:r>
              <a:rPr lang="zh-CN" sz="4400">
                <a:solidFill>
                  <a:srgbClr val="000000">
                    <a:alpha val="100000"/>
                  </a:srgbClr>
                </a:solidFill>
                <a:latin typeface="Arial"/>
                <a:ea typeface="Microsoft YaHei"/>
              </a:rPr>
              <a:t>第六章：详细设计</a:t>
            </a:r>
            <a:endParaRPr lang="zh-CN" sz="4400">
              <a:solidFill>
                <a:srgbClr val="000000">
                  <a:alpha val="100000"/>
                </a:srgbClr>
              </a:solidFill>
              <a:latin typeface="Arial"/>
              <a:ea typeface="Microsoft YaHei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3" name=""/>
          <p:cNvSpPr txBox="true"/>
          <p:nvPr/>
        </p:nvSpPr>
        <p:spPr>
          <a:xfrm rot="0" flipH="false" flipV="false">
            <a:off x="293288" y="172546"/>
            <a:ext cx="6096000" cy="723900"/>
          </a:xfrm>
          <a:prstGeom prst="rect"/>
        </p:spPr>
        <p:txBody>
          <a:bodyPr>
            <a:spAutoFit/>
          </a:bodyPr>
          <a:p>
            <a:pPr lvl="0">
              <a:buNone/>
            </a:pPr>
            <a:r>
              <a:rPr sz="3200" b="true">
                <a:solidFill>
                  <a:schemeClr val="tx1">
                    <a:alpha val="100000"/>
                  </a:schemeClr>
                </a:solidFill>
              </a:rPr>
              <a:t>项目起源与提案</a:t>
            </a:r>
            <a:endParaRPr/>
          </a:p>
        </p:txBody>
      </p:sp>
      <p:sp>
        <p:nvSpPr>
          <p:cNvPr id="104" name=""/>
          <p:cNvSpPr txBox="true"/>
          <p:nvPr/>
        </p:nvSpPr>
        <p:spPr>
          <a:xfrm rot="0" flipH="false" flipV="false">
            <a:off x="1238935" y="1784624"/>
            <a:ext cx="6096000" cy="4127500"/>
          </a:xfrm>
          <a:prstGeom prst="rect"/>
        </p:spPr>
        <p:txBody>
          <a:bodyPr>
            <a:spAutoFit/>
          </a:bodyPr>
          <a:p>
            <a:pPr marL="0" lvl="0" indent="0" algn="l" defTabSz="914400">
              <a:lnSpc>
                <a:spcPct val="130000"/>
              </a:lnSpc>
              <a:buFont typeface="Arial" charset="0"/>
              <a:buNone/>
              <a:defRPr sz="2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zh-CN" sz="1600" b="false" i="false" u="none" strike="noStrike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rPr>
              <a:t>1.</a:t>
            </a:r>
            <a:r>
              <a:rPr lang="zh-CN" sz="1600" b="false" i="false" u="none" strike="noStrike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rPr>
              <a:t>市场需求与用户痛点</a:t>
            </a:r>
            <a:endParaRPr sz="2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349758" lvl="0" indent="-228600" algn="l" defTabSz="914400">
              <a:lnSpc>
                <a:spcPct val="130000"/>
              </a:lnSpc>
              <a:buFont typeface="Arial" charset="0"/>
              <a:buChar char="•"/>
              <a:defRPr sz="2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zh-CN" sz="1600" b="false" i="false" u="none" strike="noStrike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rPr>
              <a:t>垂直领域（二次元、硬核科技等）缺乏高质量互动社区</a:t>
            </a:r>
            <a:endParaRPr sz="2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349758" lvl="0" indent="-228600" algn="l" defTabSz="914400">
              <a:lnSpc>
                <a:spcPct val="130000"/>
              </a:lnSpc>
              <a:buFont typeface="Arial" charset="0"/>
              <a:buChar char="•"/>
              <a:defRPr sz="2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zh-CN" sz="1600" b="false" i="false" u="none" strike="noStrike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rPr>
              <a:t>用户：难以找到精准内容，归属感弱</a:t>
            </a:r>
            <a:r>
              <a:rPr lang="zh-CN" sz="1600" b="false" i="false" u="none" strike="noStrike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rPr>
              <a:t> </a:t>
            </a:r>
            <a:endParaRPr sz="2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349758" lvl="0" indent="-228600" algn="l" defTabSz="914400">
              <a:lnSpc>
                <a:spcPct val="130000"/>
              </a:lnSpc>
              <a:buFont typeface="Arial" charset="0"/>
              <a:buChar char="•"/>
              <a:defRPr sz="2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zh-CN" sz="1600" b="false" i="false" u="none" strike="noStrike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rPr>
              <a:t>创作者：缺少分享渠道与流量支持</a:t>
            </a:r>
            <a:endParaRPr sz="2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121157" lvl="0" indent="0" algn="l" defTabSz="914400">
              <a:lnSpc>
                <a:spcPct val="130000"/>
              </a:lnSpc>
              <a:buFont typeface="Arial" charset="0"/>
              <a:buNone/>
              <a:defRPr sz="2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endParaRPr lang="en-US" sz="1600" b="false" i="false" u="none" strike="noStrike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121157" lvl="0" indent="0" algn="l" defTabSz="914400">
              <a:lnSpc>
                <a:spcPct val="130000"/>
              </a:lnSpc>
              <a:buFont typeface="Arial" charset="0"/>
              <a:buNone/>
              <a:defRPr sz="2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zh-CN" sz="1600" b="false" i="false" u="none" strike="noStrike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rPr>
              <a:t>2.</a:t>
            </a:r>
            <a:r>
              <a:rPr lang="zh-CN" sz="1600" b="false" i="false" u="none" strike="noStrike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rPr>
              <a:t>机会：</a:t>
            </a:r>
            <a:endParaRPr sz="2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121157" lvl="0" indent="0" algn="l" defTabSz="914400">
              <a:lnSpc>
                <a:spcPct val="130000"/>
              </a:lnSpc>
              <a:buFont typeface="Arial" charset="0"/>
              <a:buNone/>
              <a:defRPr sz="2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zh-CN" sz="1600" b="false" i="false" u="none" strike="noStrike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rPr>
              <a:t>年轻用户（</a:t>
            </a:r>
            <a:r>
              <a:rPr lang="zh-CN" sz="1600" b="false" i="false" u="none" strike="noStrike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rPr>
              <a:t>16-28</a:t>
            </a:r>
            <a:r>
              <a:rPr lang="zh-CN" sz="1600" b="false" i="false" u="none" strike="noStrike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rPr>
              <a:t>岁）对“兴趣</a:t>
            </a:r>
            <a:r>
              <a:rPr lang="zh-CN" sz="1600" b="false" i="false" u="none" strike="noStrike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rPr>
              <a:t>+</a:t>
            </a:r>
            <a:r>
              <a:rPr lang="zh-CN" sz="1600" b="false" i="false" u="none" strike="noStrike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rPr>
              <a:t>互动”需求强，市场存在空白</a:t>
            </a:r>
            <a:endParaRPr sz="2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121157" lvl="0" indent="0" algn="l" defTabSz="914400">
              <a:lnSpc>
                <a:spcPct val="130000"/>
              </a:lnSpc>
              <a:buFont typeface="Arial" charset="0"/>
              <a:buNone/>
              <a:defRPr sz="2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endParaRPr lang="en-US" sz="16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121157" lvl="0" indent="0" algn="l" defTabSz="914400">
              <a:lnSpc>
                <a:spcPct val="130000"/>
              </a:lnSpc>
              <a:buFont typeface="Arial" charset="0"/>
              <a:buNone/>
              <a:defRPr sz="2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zh-CN" sz="1600" b="false" i="false" u="none" strike="noStrike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rPr>
              <a:t>3.</a:t>
            </a:r>
            <a:r>
              <a:rPr lang="zh-CN" sz="1600" b="false" i="false" u="none" strike="noStrike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rPr>
              <a:t>价值：</a:t>
            </a:r>
            <a:endParaRPr sz="2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121157" lvl="0" indent="0" algn="l" defTabSz="914400">
              <a:lnSpc>
                <a:spcPct val="130000"/>
              </a:lnSpc>
              <a:buFont typeface="Arial" charset="0"/>
              <a:buNone/>
              <a:defRPr sz="2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r>
              <a:rPr lang="zh-CN" sz="1600" b="false" i="false" u="none" strike="noStrike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rPr>
              <a:t>短期聚用户，长期靠会员</a:t>
            </a:r>
            <a:r>
              <a:rPr lang="zh-CN" sz="1600" b="false" i="false" u="none" strike="noStrike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rPr>
              <a:t>/</a:t>
            </a:r>
            <a:r>
              <a:rPr lang="zh-CN" sz="1600" b="false" i="false" u="none" strike="noStrike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rPr>
              <a:t>直播增收</a:t>
            </a:r>
            <a:endParaRPr sz="2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121157" lvl="0" indent="0" algn="l" defTabSz="914400">
              <a:lnSpc>
                <a:spcPct val="130000"/>
              </a:lnSpc>
              <a:buFont typeface="Arial" charset="0"/>
              <a:buNone/>
              <a:defRPr sz="2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endParaRPr lang="en-US" sz="16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228600" lvl="0" indent="-228600" algn="l" defTabSz="914400">
              <a:lnSpc>
                <a:spcPct val="130000"/>
              </a:lnSpc>
              <a:buFont typeface="Arial" charset="0"/>
              <a:buChar char="•"/>
              <a:defRPr sz="2800">
                <a:solidFill>
                  <a:schemeClr val="tx1">
                    <a:alpha val="100000"/>
                  </a:schemeClr>
                </a:solidFill>
                <a:latin typeface="Arial"/>
                <a:ea typeface="Microsoft YaHei"/>
              </a:defRPr>
            </a:pPr>
            <a:endParaRPr sz="2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07" name=""/>
          <p:cNvSpPr txBox="true"/>
          <p:nvPr/>
        </p:nvSpPr>
        <p:spPr>
          <a:xfrm rot="0" flipH="false" flipV="false">
            <a:off x="109223" y="150182"/>
            <a:ext cx="5988050" cy="8064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/>
            <a:r>
              <a:rPr lang="zh-CN" sz="3600"/>
              <a:t>各用况详细类图</a:t>
            </a:r>
            <a:r>
              <a:rPr lang="en-US" sz="3600"/>
              <a:t>(</a:t>
            </a:r>
            <a:r>
              <a:rPr lang="zh-CN" sz="3600"/>
              <a:t>部分展示</a:t>
            </a:r>
            <a:r>
              <a:rPr lang="en-US" sz="3600"/>
              <a:t>)</a:t>
            </a:r>
            <a:endParaRPr/>
          </a:p>
        </p:txBody>
      </p:sp>
      <p:pic>
        <p:nvPicPr>
          <p:cNvPr id="108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4519697" y="1110249"/>
            <a:ext cx="7285901" cy="5359108"/>
          </a:xfrm>
          <a:prstGeom prst="rect"/>
        </p:spPr>
      </p:pic>
      <p:sp>
        <p:nvSpPr>
          <p:cNvPr id="109" name=""/>
          <p:cNvSpPr txBox="true"/>
          <p:nvPr/>
        </p:nvSpPr>
        <p:spPr>
          <a:xfrm rot="0" flipH="false" flipV="false">
            <a:off x="385693" y="1798287"/>
            <a:ext cx="6096000" cy="749300"/>
          </a:xfrm>
          <a:prstGeom prst="rect"/>
        </p:spPr>
        <p:txBody>
          <a:bodyPr>
            <a:spAutoFit/>
          </a:bodyPr>
          <a:p>
            <a:pPr algn="l">
              <a:lnSpc>
                <a:spcPct val="120000"/>
              </a:lnSpc>
            </a:pPr>
            <a:r>
              <a:rPr/>
              <a:t>
  </a:t>
            </a:r>
            <a:r>
              <a:rPr/>
              <a:t>视频消费与互动者</a:t>
            </a:r>
            <a:endParaRPr/>
          </a:p>
        </p:txBody>
      </p:sp>
      <p:sp>
        <p:nvSpPr>
          <p:cNvPr id="110" name=""/>
          <p:cNvSpPr txBox="true"/>
          <p:nvPr/>
        </p:nvSpPr>
        <p:spPr>
          <a:xfrm rot="0" flipH="false" flipV="false">
            <a:off x="385693" y="3429000"/>
            <a:ext cx="6096000" cy="749300"/>
          </a:xfrm>
          <a:prstGeom prst="rect"/>
        </p:spPr>
        <p:txBody>
          <a:bodyPr>
            <a:spAutoFit/>
          </a:bodyPr>
          <a:p>
            <a:pPr algn="l">
              <a:lnSpc>
                <a:spcPct val="120000"/>
              </a:lnSpc>
            </a:pPr>
            <a:r>
              <a:rPr/>
              <a:t>
“观看视频并互动”用况对应的类图：</a:t>
            </a:r>
            <a:endParaRPr/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13" name=""/>
          <p:cNvSpPr txBox="true"/>
          <p:nvPr/>
        </p:nvSpPr>
        <p:spPr>
          <a:xfrm rot="0" flipH="false" flipV="false">
            <a:off x="109223" y="150182"/>
            <a:ext cx="5988050" cy="8064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/>
            <a:r>
              <a:rPr lang="zh-CN" sz="3600"/>
              <a:t>各用况详细类图</a:t>
            </a:r>
            <a:r>
              <a:rPr lang="en-US" sz="3600"/>
              <a:t>(</a:t>
            </a:r>
            <a:r>
              <a:rPr lang="zh-CN" sz="3600"/>
              <a:t>部分展示</a:t>
            </a:r>
            <a:r>
              <a:rPr lang="en-US" sz="3600"/>
              <a:t>)</a:t>
            </a:r>
            <a:endParaRPr/>
          </a:p>
        </p:txBody>
      </p:sp>
      <p:sp>
        <p:nvSpPr>
          <p:cNvPr id="114" name=""/>
          <p:cNvSpPr txBox="true"/>
          <p:nvPr/>
        </p:nvSpPr>
        <p:spPr>
          <a:xfrm rot="0" flipH="false" flipV="false">
            <a:off x="3103248" y="956632"/>
            <a:ext cx="6096000" cy="533400"/>
          </a:xfrm>
          <a:prstGeom prst="rect"/>
        </p:spPr>
        <p:txBody>
          <a:bodyPr>
            <a:spAutoFit/>
          </a:bodyPr>
          <a:p>
            <a:pPr algn="l">
              <a:lnSpc>
                <a:spcPct val="120000"/>
              </a:lnSpc>
            </a:pPr>
            <a:br>
              <a:rPr/>
            </a:br>
            <a:r>
              <a:rPr/>
              <a:t>视频消费与互动者</a:t>
            </a:r>
            <a:r>
              <a:rPr/>
              <a:t>“与其他正式用户交流”用况对应的类图</a:t>
            </a:r>
            <a:endParaRPr/>
          </a:p>
        </p:txBody>
      </p:sp>
      <p:pic>
        <p:nvPicPr>
          <p:cNvPr id="115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1393002" y="1521153"/>
            <a:ext cx="9408542" cy="5108594"/>
          </a:xfrm>
          <a:prstGeom prst="rect"/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18" name=""/>
          <p:cNvSpPr txBox="true"/>
          <p:nvPr/>
        </p:nvSpPr>
        <p:spPr>
          <a:xfrm rot="0" flipH="false" flipV="false">
            <a:off x="109223" y="150182"/>
            <a:ext cx="5988050" cy="8064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/>
            <a:r>
              <a:rPr lang="zh-CN" sz="3600"/>
              <a:t>各用况详细类图</a:t>
            </a:r>
            <a:r>
              <a:rPr lang="en-US" sz="3600"/>
              <a:t>(</a:t>
            </a:r>
            <a:r>
              <a:rPr lang="zh-CN" sz="3600"/>
              <a:t>部分展示</a:t>
            </a:r>
            <a:r>
              <a:rPr lang="en-US" sz="3600"/>
              <a:t>)</a:t>
            </a:r>
            <a:endParaRPr/>
          </a:p>
        </p:txBody>
      </p:sp>
      <p:sp>
        <p:nvSpPr>
          <p:cNvPr id="119" name=""/>
          <p:cNvSpPr txBox="true"/>
          <p:nvPr/>
        </p:nvSpPr>
        <p:spPr>
          <a:xfrm rot="0" flipH="false" flipV="false">
            <a:off x="1191212" y="3221520"/>
            <a:ext cx="6096000" cy="419100"/>
          </a:xfrm>
          <a:prstGeom prst="rect"/>
        </p:spPr>
        <p:txBody>
          <a:bodyPr>
            <a:spAutoFit/>
          </a:bodyPr>
          <a:p>
            <a:pPr algn="l">
              <a:lnSpc>
                <a:spcPct val="120000"/>
              </a:lnSpc>
            </a:pPr>
            <a:r>
              <a:rPr/>
              <a:t>  up</a:t>
            </a:r>
            <a:r>
              <a:rPr/>
              <a:t>主类图</a:t>
            </a:r>
            <a:r>
              <a:rPr/>
              <a:t>发布视频类图</a:t>
            </a:r>
            <a:endParaRPr/>
          </a:p>
        </p:txBody>
      </p:sp>
      <p:sp>
        <p:nvSpPr>
          <p:cNvPr id="120" name=""/>
          <p:cNvSpPr txBox="true"/>
          <p:nvPr/>
        </p:nvSpPr>
        <p:spPr>
          <a:xfrm rot="0" flipH="false" flipV="false">
            <a:off x="5560126" y="581986"/>
            <a:ext cx="6096000" cy="857250"/>
          </a:xfrm>
          <a:prstGeom prst="rect"/>
        </p:spPr>
        <p:txBody>
          <a:bodyPr>
            <a:spAutoFit/>
          </a:bodyPr>
          <a:p>
            <a:pPr algn="l">
              <a:lnSpc>
                <a:spcPct val="120000"/>
              </a:lnSpc>
            </a:pPr>
            <a:br>
              <a:rPr/>
            </a:br>
            <a:br>
              <a:rPr/>
            </a:br>
            <a:r>
              <a:rPr/>
              <a:t>“与其他正式用户交流”用况对应的类图：</a:t>
            </a:r>
            <a:endParaRPr/>
          </a:p>
        </p:txBody>
      </p:sp>
      <p:pic>
        <p:nvPicPr>
          <p:cNvPr id="121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5560126" y="689936"/>
            <a:ext cx="6249481" cy="5901368"/>
          </a:xfrm>
          <a:prstGeom prst="rect"/>
        </p:spPr>
      </p:pic>
      <p:sp>
        <p:nvSpPr>
          <p:cNvPr id="122" name=""/>
          <p:cNvSpPr txBox="true"/>
          <p:nvPr/>
        </p:nvSpPr>
        <p:spPr>
          <a:xfrm rot="0" flipH="false" flipV="false">
            <a:off x="1191212" y="3429000"/>
            <a:ext cx="6096000" cy="857250"/>
          </a:xfrm>
          <a:prstGeom prst="rect"/>
        </p:spPr>
        <p:txBody>
          <a:bodyPr>
            <a:spAutoFit/>
          </a:bodyPr>
          <a:p>
            <a:pPr algn="l">
              <a:lnSpc>
                <a:spcPct val="120000"/>
              </a:lnSpc>
            </a:pPr>
            <a:br>
              <a:rPr/>
            </a:br>
            <a:br>
              <a:rPr/>
            </a:br>
            <a:endParaRPr/>
          </a:p>
        </p:txBody>
      </p:sp>
    </p:spTree>
  </p:cSld>
</p:sld>
</file>

<file path=ppt/slides/slide33.xml><?xml version="1.0" encoding="utf-8"?>
<p:sld xmlns:a16="http://schemas.microsoft.com/office/drawing/2014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6">
  <p:cSld>
    <p:spTree>
      <p:nvGrpSpPr>
        <p:cNvPr id="1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25" name=""/>
          <p:cNvSpPr txBox="true"/>
          <p:nvPr/>
        </p:nvSpPr>
        <p:spPr>
          <a:xfrm rot="0" flipH="false" flipV="false">
            <a:off x="208206" y="136529"/>
            <a:ext cx="6628460" cy="711199"/>
          </a:xfrm>
          <a:prstGeom prst="rect"/>
        </p:spPr>
        <p:txBody>
          <a:bodyPr>
            <a:spAutoFit/>
          </a:bodyPr>
          <a:p>
            <a:pPr algn="l">
              <a:lnSpc>
                <a:spcPct val="120000"/>
              </a:lnSpc>
            </a:pPr>
            <a:br>
              <a:rPr/>
            </a:br>
            <a:r>
              <a:rPr sz="2800" b="true"/>
              <a:t>软件控制策略、</a:t>
            </a:r>
            <a:r>
              <a:rPr sz="2800" b="true"/>
              <a:t>边界条件处理、并发性</a:t>
            </a:r>
            <a:endParaRPr/>
          </a:p>
        </p:txBody>
      </p:sp>
      <p:sp>
        <p:nvSpPr>
          <p:cNvPr id="126" name=""/>
          <p:cNvSpPr txBox="true"/>
          <p:nvPr/>
        </p:nvSpPr>
        <p:spPr>
          <a:xfrm rot="0" flipH="false" flipV="false">
            <a:off x="474436" y="847728"/>
            <a:ext cx="6096000" cy="533400"/>
          </a:xfrm>
          <a:prstGeom prst="rect"/>
        </p:spPr>
        <p:txBody>
          <a:bodyPr>
            <a:spAutoFit/>
          </a:bodyPr>
          <a:p>
            <a:pPr algn="l">
              <a:lnSpc>
                <a:spcPct val="120000"/>
              </a:lnSpc>
            </a:pPr>
            <a:br>
              <a:rPr/>
            </a:br>
            <a:r>
              <a:rPr lang="en-US"/>
              <a:t>(1)</a:t>
            </a:r>
            <a:r>
              <a:rPr/>
              <a:t>边界条件处理</a:t>
            </a:r>
            <a:r>
              <a:rPr lang="en-US"/>
              <a:t>:</a:t>
            </a:r>
            <a:r>
              <a:rPr/>
              <a:t>业务边界条件</a:t>
            </a:r>
            <a:endParaRPr/>
          </a:p>
        </p:txBody>
      </p:sp>
      <p:graphicFrame>
        <p:nvGraphicFramePr>
          <p:cNvPr id="127" name=""/>
          <p:cNvGraphicFramePr/>
          <p:nvPr/>
        </p:nvGraphicFramePr>
        <p:xfrm rot="0" flipH="false" flipV="false">
          <a:off x="777875" y="1758996"/>
          <a:ext cx="10636250" cy="45974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3557941">
                  <a:extLst>
                    <a:ext uri="{9D8B030D-6E8A-4147-A177-3AD203B41FA5}">
                      <a16:colId val="1"/>
                    </a:ext>
                  </a:extLst>
                </a:gridCol>
                <a:gridCol w="3542638">
                  <a:extLst>
                    <a:ext uri="{9D8B030D-6E8A-4147-A177-3AD203B41FA5}">
                      <a16:colId val="2"/>
                    </a:ext>
                  </a:extLst>
                </a:gridCol>
                <a:gridCol w="3534986">
                  <a:extLst>
                    <a:ext uri="{9D8B030D-6E8A-4147-A177-3AD203B41FA5}">
                      <a16:colId val="3"/>
                    </a:ext>
                  </a:extLst>
                </a:gridCol>
              </a:tblGrid>
              <a:tr h="895350">
                <a:tc>
                  <a:txBody>
                    <a:bodyPr/>
                    <a:lstStyle/>
                    <a:p>
                      <a:pPr marL="0" indent="0" algn="ctr" defTabSz="914400">
                        <a:lnSpc>
                          <a:spcPct val="120000"/>
                        </a:lnSpc>
                      </a:pPr>
                      <a:br>
                        <a:rPr lang="zh-CN" sz="1800" b="false" i="false" u="none" strike="noStrike">
                          <a:solidFill>
                            <a:schemeClr val="dk1">
                              <a:alpha val="100000"/>
                            </a:schemeClr>
                          </a:solidFill>
                          <a:latin typeface="Arial"/>
                          <a:ea typeface="Microsoft YaHei"/>
                          <a:hlinkClick/>
                        </a:rPr>
                      </a:br>
                      <a:r>
                        <a:rPr lang="zh-CN" sz="1800" b="false" i="false" u="none" strike="noStrike">
                          <a:solidFill>
                            <a:schemeClr val="dk1">
                              <a:alpha val="100000"/>
                            </a:schemeClr>
                          </a:solidFill>
                          <a:latin typeface="Arial"/>
                          <a:ea typeface="Microsoft YaHei"/>
                          <a:hlinkClick/>
                        </a:rPr>
                        <a:t>业务场景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lnSpc>
                          <a:spcPct val="120000"/>
                        </a:lnSpc>
                      </a:pPr>
                      <a:br>
                        <a:rPr lang="zh-CN" sz="1800" b="false" i="false" u="none" strike="noStrike">
                          <a:solidFill>
                            <a:schemeClr val="dk1">
                              <a:alpha val="100000"/>
                            </a:schemeClr>
                          </a:solidFill>
                          <a:latin typeface="Arial"/>
                          <a:ea typeface="Microsoft YaHei"/>
                          <a:hlinkClick/>
                        </a:rPr>
                      </a:br>
                      <a:r>
                        <a:rPr lang="zh-CN" sz="1800" b="false" i="false" u="none" strike="noStrike">
                          <a:solidFill>
                            <a:schemeClr val="dk1">
                              <a:alpha val="100000"/>
                            </a:schemeClr>
                          </a:solidFill>
                          <a:latin typeface="Arial"/>
                          <a:ea typeface="Microsoft YaHei"/>
                          <a:hlinkClick/>
                        </a:rPr>
                        <a:t>边界条件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defTabSz="914400">
                        <a:lnSpc>
                          <a:spcPct val="120000"/>
                        </a:lnSpc>
                      </a:pPr>
                      <a:br>
                        <a:rPr lang="zh-CN" sz="1800" b="false" i="false" u="none" strike="noStrike">
                          <a:solidFill>
                            <a:schemeClr val="dk1">
                              <a:alpha val="100000"/>
                            </a:schemeClr>
                          </a:solidFill>
                          <a:latin typeface="Arial"/>
                          <a:ea typeface="Microsoft YaHei"/>
                          <a:hlinkClick/>
                        </a:rPr>
                      </a:br>
                      <a:r>
                        <a:rPr lang="zh-CN" sz="1800" b="false" i="false" u="none" strike="noStrike">
                          <a:solidFill>
                            <a:schemeClr val="dk1">
                              <a:alpha val="100000"/>
                            </a:schemeClr>
                          </a:solidFill>
                          <a:latin typeface="Arial"/>
                          <a:ea typeface="Microsoft YaHei"/>
                          <a:hlinkClick/>
                        </a:rPr>
                        <a:t>处理策略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val="1"/>
                  </a:ext>
                </a:extLst>
              </a:tr>
              <a:tr h="895350">
                <a:tc>
                  <a:txBody>
                    <a:bodyPr/>
                    <a:p>
                      <a:pPr algn="ctr"/>
                      <a:r>
                        <a:rPr/>
                        <a:t>用户注册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/>
                        <a:t>手机号</a:t>
                      </a:r>
                      <a:r>
                        <a:rPr/>
                        <a:t>/</a:t>
                      </a:r>
                      <a:r>
                        <a:rPr/>
                        <a:t>邮箱重复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数据库唯一索引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val="2"/>
                  </a:ext>
                </a:extLst>
              </a:tr>
              <a:tr h="1035050">
                <a:tc>
                  <a:txBody>
                    <a:bodyPr/>
                    <a:p>
                      <a:pPr algn="ctr"/>
                      <a:r>
                        <a:rPr/>
                        <a:t>视频发布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br>
                        <a:rPr/>
                      </a:br>
                      <a:r>
                        <a:rPr/>
                        <a:t>审核中状态并发修改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状态验证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val="3"/>
                  </a:ext>
                </a:extLst>
              </a:tr>
              <a:tr h="812800">
                <a:tc>
                  <a:txBody>
                    <a:bodyPr/>
                    <a:p>
                      <a:pPr algn="ctr"/>
                      <a:r>
                        <a:rPr/>
                        <a:t>弹幕发送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发送频率限制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限流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val="4"/>
                  </a:ext>
                </a:extLst>
              </a:tr>
              <a:tr h="958850">
                <a:tc>
                  <a:txBody>
                    <a:bodyPr/>
                    <a:p>
                      <a:pPr algn="ctr"/>
                      <a:r>
                        <a:rPr/>
                        <a:t>评论删除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级联删除权限验证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异步清理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val="5"/>
                  </a:ext>
                </a:extLst>
              </a:tr>
            </a:tbl>
          </a:graphicData>
        </a:graphic>
      </p:graphicFrame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30" name=""/>
          <p:cNvSpPr txBox="true"/>
          <p:nvPr/>
        </p:nvSpPr>
        <p:spPr>
          <a:xfrm rot="0" flipH="false" flipV="false">
            <a:off x="208206" y="136529"/>
            <a:ext cx="6628460" cy="711199"/>
          </a:xfrm>
          <a:prstGeom prst="rect"/>
        </p:spPr>
        <p:txBody>
          <a:bodyPr>
            <a:spAutoFit/>
          </a:bodyPr>
          <a:p>
            <a:pPr algn="l">
              <a:lnSpc>
                <a:spcPct val="120000"/>
              </a:lnSpc>
            </a:pPr>
            <a:br>
              <a:rPr/>
            </a:br>
            <a:r>
              <a:rPr sz="2800" b="true"/>
              <a:t>软件控制策略、</a:t>
            </a:r>
            <a:r>
              <a:rPr sz="2800" b="true"/>
              <a:t>边界条件处理、并发性</a:t>
            </a:r>
            <a:endParaRPr/>
          </a:p>
        </p:txBody>
      </p:sp>
      <p:sp>
        <p:nvSpPr>
          <p:cNvPr id="131" name=""/>
          <p:cNvSpPr txBox="true"/>
          <p:nvPr/>
        </p:nvSpPr>
        <p:spPr>
          <a:xfrm rot="0" flipH="false" flipV="false">
            <a:off x="208206" y="492128"/>
            <a:ext cx="7740650" cy="6565900"/>
          </a:xfrm>
          <a:prstGeom prst="rect"/>
        </p:spPr>
        <p:txBody>
          <a:bodyPr>
            <a:spAutoFit/>
          </a:bodyPr>
          <a:p>
            <a:pPr algn="l">
              <a:lnSpc>
                <a:spcPct val="120000"/>
              </a:lnSpc>
            </a:pPr>
            <a:br>
              <a:rPr/>
            </a:br>
            <a:r>
              <a:rPr/>
              <a:t>
 6.2.3 </a:t>
            </a:r>
            <a:r>
              <a:rPr/>
              <a:t>并发性处理设计</a:t>
            </a:r>
            <a:endParaRPr/>
          </a:p>
          <a:p>
            <a:pPr/>
            <a:r>
              <a:rPr b="true"/>
              <a:t>(1)</a:t>
            </a:r>
            <a:r>
              <a:rPr b="true"/>
              <a:t>核心设计原则</a:t>
            </a:r>
            <a:endParaRPr/>
          </a:p>
          <a:p>
            <a:pPr marL="349758" algn="l">
              <a:lnSpc>
                <a:spcPct val="120000"/>
              </a:lnSpc>
              <a:buFont typeface="Arial" charset="0"/>
              <a:buChar char="•"/>
            </a:pPr>
            <a:r>
              <a:rPr b="true"/>
              <a:t>UI</a:t>
            </a:r>
            <a:r>
              <a:rPr b="true"/>
              <a:t>响应优先</a:t>
            </a:r>
            <a:r>
              <a:rPr/>
              <a:t>：所有网络操作异步执行，不阻塞主线</a:t>
            </a:r>
            <a:endParaRPr/>
          </a:p>
          <a:p>
            <a:pPr marL="349758" indent="0" algn="l">
              <a:lnSpc>
                <a:spcPct val="120000"/>
              </a:lnSpc>
              <a:buNone/>
            </a:pPr>
            <a:r>
              <a:rPr/>
              <a:t>程</a:t>
            </a:r>
            <a:r>
              <a:rPr b="true"/>
              <a:t>数据最终一致性</a:t>
            </a:r>
            <a:r>
              <a:rPr/>
              <a:t>：</a:t>
            </a:r>
            <a:endParaRPr/>
          </a:p>
          <a:p>
            <a:pPr marL="349758" algn="l">
              <a:lnSpc>
                <a:spcPct val="120000"/>
              </a:lnSpc>
              <a:buFont typeface="Arial" charset="0"/>
              <a:buChar char="•"/>
            </a:pPr>
            <a:r>
              <a:rPr/>
              <a:t>点赞、播放量等统计允许短暂不一致</a:t>
            </a:r>
            <a:endParaRPr/>
          </a:p>
          <a:p>
            <a:pPr marL="349758" algn="l">
              <a:lnSpc>
                <a:spcPct val="120000"/>
              </a:lnSpc>
              <a:buFont typeface="Arial" charset="0"/>
              <a:buChar char="•"/>
            </a:pPr>
            <a:r>
              <a:rPr b="true"/>
              <a:t>资源池管理</a:t>
            </a:r>
            <a:r>
              <a:rPr/>
              <a:t>：数据库连接、网络请求复用</a:t>
            </a:r>
            <a:endParaRPr/>
          </a:p>
          <a:p>
            <a:pPr marL="349758" algn="l">
              <a:lnSpc>
                <a:spcPct val="120000"/>
              </a:lnSpc>
              <a:buFont typeface="Arial" charset="0"/>
              <a:buChar char="•"/>
            </a:pPr>
            <a:r>
              <a:rPr b="true"/>
              <a:t>优雅降级</a:t>
            </a:r>
            <a:r>
              <a:rPr/>
              <a:t>：网络异常时提供合理备选方案</a:t>
            </a:r>
            <a:endParaRPr/>
          </a:p>
          <a:p>
            <a:pPr/>
            <a:r>
              <a:rPr b="true"/>
              <a:t>(2)</a:t>
            </a:r>
            <a:r>
              <a:rPr b="true"/>
              <a:t>并发处理策略：</a:t>
            </a:r>
            <a:endParaRPr/>
          </a:p>
          <a:p>
            <a:pPr marL="349758" algn="l">
              <a:lnSpc>
                <a:spcPct val="120000"/>
              </a:lnSpc>
              <a:buFont typeface="Arial" charset="0"/>
              <a:buChar char="•"/>
            </a:pPr>
            <a:r>
              <a:rPr b="true"/>
              <a:t>请求防抖：搜索功能</a:t>
            </a:r>
            <a:r>
              <a:rPr b="true"/>
              <a:t>500ms</a:t>
            </a:r>
            <a:r>
              <a:rPr b="true"/>
              <a:t>延迟触发</a:t>
            </a:r>
            <a:endParaRPr/>
          </a:p>
          <a:p>
            <a:pPr marL="349758" algn="l">
              <a:lnSpc>
                <a:spcPct val="120000"/>
              </a:lnSpc>
              <a:buFont typeface="Arial" charset="0"/>
              <a:buChar char="•"/>
            </a:pPr>
            <a:r>
              <a:rPr b="true"/>
              <a:t>分页加载：避免一次性加载过多数据</a:t>
            </a:r>
            <a:endParaRPr/>
          </a:p>
          <a:p>
            <a:pPr marL="349758" algn="l">
              <a:lnSpc>
                <a:spcPct val="120000"/>
              </a:lnSpc>
              <a:buFont typeface="Arial" charset="0"/>
              <a:buChar char="•"/>
            </a:pPr>
            <a:r>
              <a:rPr b="true"/>
              <a:t>图片懒加载：封面图滚动到可视区域时加载</a:t>
            </a:r>
            <a:endParaRPr/>
          </a:p>
          <a:p>
            <a:pPr marL="349758" algn="l">
              <a:lnSpc>
                <a:spcPct val="120000"/>
              </a:lnSpc>
              <a:buFont typeface="Arial" charset="0"/>
              <a:buChar char="•"/>
            </a:pPr>
            <a:r>
              <a:rPr b="true"/>
              <a:t>请求取消：离开页面时取消未完成请求</a:t>
            </a:r>
            <a:endParaRPr/>
          </a:p>
          <a:p>
            <a:pPr/>
            <a:r>
              <a:rPr b="true"/>
              <a:t>(3)</a:t>
            </a:r>
            <a:r>
              <a:rPr b="true"/>
              <a:t>并发保护机制：</a:t>
            </a:r>
            <a:endParaRPr/>
          </a:p>
          <a:p>
            <a:pPr marL="349758" algn="l">
              <a:lnSpc>
                <a:spcPct val="120000"/>
              </a:lnSpc>
              <a:buFont typeface="Arial" charset="0"/>
              <a:buChar char="•"/>
            </a:pPr>
            <a:r>
              <a:rPr b="true"/>
              <a:t>前端防重复点击：按钮点击后立即禁用，等待响应</a:t>
            </a:r>
            <a:endParaRPr/>
          </a:p>
          <a:p>
            <a:pPr marL="349758" algn="l">
              <a:lnSpc>
                <a:spcPct val="120000"/>
              </a:lnSpc>
              <a:buFont typeface="Arial" charset="0"/>
              <a:buChar char="•"/>
            </a:pPr>
            <a:r>
              <a:rPr b="true"/>
              <a:t>后端乐观锁：数据库使用</a:t>
            </a:r>
            <a:r>
              <a:rPr b="true"/>
              <a:t>version</a:t>
            </a:r>
            <a:r>
              <a:rPr b="true"/>
              <a:t>字段控制并发更新</a:t>
            </a:r>
            <a:endParaRPr/>
          </a:p>
          <a:p>
            <a:pPr marL="349758" algn="l">
              <a:lnSpc>
                <a:spcPct val="120000"/>
              </a:lnSpc>
              <a:buFont typeface="Arial" charset="0"/>
              <a:buChar char="•"/>
            </a:pPr>
            <a:r>
              <a:rPr b="true"/>
              <a:t>本地状态优先：操作后立即更新</a:t>
            </a:r>
            <a:r>
              <a:rPr b="true"/>
              <a:t>UI</a:t>
            </a:r>
            <a:r>
              <a:rPr b="true"/>
              <a:t>，再同步到服务器</a:t>
            </a:r>
            <a:endParaRPr/>
          </a:p>
          <a:p>
            <a:pPr marL="349758" algn="l">
              <a:lnSpc>
                <a:spcPct val="120000"/>
              </a:lnSpc>
              <a:buFont typeface="Arial" charset="0"/>
              <a:buChar char="•"/>
            </a:pPr>
            <a:r>
              <a:rPr b="true"/>
              <a:t>操作队列：网络差时操作入队，网络恢复后执行</a:t>
            </a:r>
            <a:endParaRPr/>
          </a:p>
          <a:p>
            <a:pPr/>
            <a:endParaRPr b="true"/>
          </a:p>
        </p:txBody>
      </p:sp>
      <p:sp>
        <p:nvSpPr>
          <p:cNvPr id="132" name=""/>
          <p:cNvSpPr txBox="true"/>
          <p:nvPr/>
        </p:nvSpPr>
        <p:spPr>
          <a:xfrm rot="0" flipH="false" flipV="false">
            <a:off x="6246181" y="1892303"/>
            <a:ext cx="6096000" cy="3765550"/>
          </a:xfrm>
          <a:prstGeom prst="rect"/>
        </p:spPr>
        <p:txBody>
          <a:bodyPr>
            <a:spAutoFit/>
          </a:bodyPr>
          <a:p>
            <a:pPr lvl="0"/>
            <a:r>
              <a:rPr b="true"/>
              <a:t>(4)</a:t>
            </a:r>
            <a:r>
              <a:rPr b="true"/>
              <a:t>数据库并发策略：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349758" lvl="0" algn="l">
              <a:lnSpc>
                <a:spcPct val="120000"/>
              </a:lnSpc>
              <a:buFont typeface="Arial" charset="0"/>
              <a:buChar char="•"/>
            </a:pPr>
            <a:r>
              <a:rPr b="true"/>
              <a:t>读写分离：主库处理写，从库处理读（可通过配置实现）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349758" lvl="0" algn="l">
              <a:lnSpc>
                <a:spcPct val="120000"/>
              </a:lnSpc>
              <a:buFont typeface="Arial" charset="0"/>
              <a:buChar char="•"/>
            </a:pPr>
            <a:r>
              <a:rPr b="true"/>
              <a:t>连接池：复用数据库连接，避免频繁创建销毁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349758" lvl="0" algn="l">
              <a:lnSpc>
                <a:spcPct val="120000"/>
              </a:lnSpc>
              <a:buFont typeface="Arial" charset="0"/>
              <a:buChar char="•"/>
            </a:pPr>
            <a:r>
              <a:rPr b="true"/>
              <a:t>事务优化：短事务，尽快释放锁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349758" lvl="0" algn="l">
              <a:lnSpc>
                <a:spcPct val="120000"/>
              </a:lnSpc>
              <a:buFont typeface="Arial" charset="0"/>
              <a:buChar char="•"/>
            </a:pPr>
            <a:r>
              <a:rPr b="true"/>
              <a:t>批量操作：批量插入</a:t>
            </a:r>
            <a:r>
              <a:rPr b="true"/>
              <a:t>/</a:t>
            </a:r>
            <a:r>
              <a:rPr b="true"/>
              <a:t>更新，减少</a:t>
            </a:r>
            <a:r>
              <a:rPr b="true"/>
              <a:t>IO</a:t>
            </a:r>
            <a:r>
              <a:rPr b="true"/>
              <a:t>次数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lvl="0"/>
            <a:r>
              <a:rPr b="true"/>
              <a:t>(5)</a:t>
            </a:r>
            <a:r>
              <a:rPr b="true"/>
              <a:t>内存管理策略：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349758" lvl="0" algn="l">
              <a:lnSpc>
                <a:spcPct val="120000"/>
              </a:lnSpc>
              <a:buFont typeface="Arial" charset="0"/>
              <a:buChar char="•"/>
            </a:pPr>
            <a:r>
              <a:rPr b="true"/>
              <a:t>单例模式：确保全局状态一致性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349758" lvl="0" algn="l">
              <a:lnSpc>
                <a:spcPct val="120000"/>
              </a:lnSpc>
              <a:buFont typeface="Arial" charset="0"/>
              <a:buChar char="•"/>
            </a:pPr>
            <a:r>
              <a:rPr b="true"/>
              <a:t>对象池：复用频繁创建的对象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349758" lvl="0" algn="l">
              <a:lnSpc>
                <a:spcPct val="120000"/>
              </a:lnSpc>
              <a:buFont typeface="Arial" charset="0"/>
              <a:buChar char="•"/>
            </a:pPr>
            <a:r>
              <a:rPr b="true"/>
              <a:t>缓存策略：热点数据内存缓存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  <a:p>
            <a:pPr marL="349758" lvl="0" algn="l">
              <a:lnSpc>
                <a:spcPct val="120000"/>
              </a:lnSpc>
              <a:buFont typeface="Arial" charset="0"/>
              <a:buChar char="•"/>
            </a:pPr>
            <a:r>
              <a:rPr b="true"/>
              <a:t>弱引用：避免循环引用导致内存泄漏</a:t>
            </a:r>
            <a:endParaRPr sz="1800">
              <a:solidFill>
                <a:schemeClr val="tx1">
                  <a:alpha val="100000"/>
                </a:schemeClr>
              </a:solidFill>
              <a:latin typeface="Arial"/>
              <a:ea typeface="Microsoft YaHei"/>
            </a:endParaRPr>
          </a:p>
        </p:txBody>
      </p:sp>
    </p:spTree>
  </p:cSld>
</p:sld>
</file>

<file path=ppt/slides/slide35.xml><?xml version="1.0" encoding="utf-8"?>
<p:sld xmlns:a16="http://schemas.microsoft.com/office/drawing/2014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6">
  <p:cSld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35" name=""/>
          <p:cNvSpPr txBox="true"/>
          <p:nvPr/>
        </p:nvSpPr>
        <p:spPr>
          <a:xfrm rot="0" flipH="false" flipV="false">
            <a:off x="208206" y="84364"/>
            <a:ext cx="6629400" cy="857250"/>
          </a:xfrm>
          <a:prstGeom prst="rect"/>
        </p:spPr>
        <p:txBody>
          <a:bodyPr>
            <a:spAutoFit/>
          </a:bodyPr>
          <a:p>
            <a:pPr algn="l">
              <a:lnSpc>
                <a:spcPct val="120000"/>
              </a:lnSpc>
            </a:pPr>
            <a:br>
              <a:rPr/>
            </a:br>
            <a:r>
              <a:rPr sz="3600" b="true"/>
              <a:t>用况转化输入输出</a:t>
            </a:r>
            <a:r>
              <a:rPr lang="en-US" sz="3600" b="true"/>
              <a:t>(</a:t>
            </a:r>
            <a:r>
              <a:rPr lang="zh-CN" sz="3600" b="true"/>
              <a:t>仅部分展示</a:t>
            </a:r>
            <a:r>
              <a:rPr lang="en-US" sz="3600" b="true"/>
              <a:t>)</a:t>
            </a:r>
            <a:endParaRPr/>
          </a:p>
        </p:txBody>
      </p:sp>
      <p:sp>
        <p:nvSpPr>
          <p:cNvPr id="136" name=""/>
          <p:cNvSpPr txBox="true"/>
          <p:nvPr/>
        </p:nvSpPr>
        <p:spPr>
          <a:xfrm rot="0" flipH="false" flipV="false">
            <a:off x="208206" y="852173"/>
            <a:ext cx="6096000" cy="1460500"/>
          </a:xfrm>
          <a:prstGeom prst="rect"/>
        </p:spPr>
        <p:txBody>
          <a:bodyPr>
            <a:spAutoFit/>
          </a:bodyPr>
          <a:p>
            <a:pPr algn="l">
              <a:lnSpc>
                <a:spcPct val="120000"/>
              </a:lnSpc>
            </a:pPr>
            <a:r>
              <a:rPr/>
              <a:t>
  up</a:t>
            </a:r>
            <a:r>
              <a:rPr/>
              <a:t>主用况</a:t>
            </a:r>
            <a:r>
              <a:rPr lang="en-US"/>
              <a:t>:</a:t>
            </a:r>
            <a:r>
              <a:rPr/>
              <a:t>发布视频</a:t>
            </a:r>
            <a:endParaRPr/>
          </a:p>
          <a:p>
            <a:pPr/>
            <a:r>
              <a:rPr lang="en-US"/>
              <a:t>  </a:t>
            </a:r>
            <a:r>
              <a:rPr/>
              <a:t>1.</a:t>
            </a:r>
            <a:r>
              <a:rPr/>
              <a:t>输入</a:t>
            </a:r>
            <a:endParaRPr/>
          </a:p>
          <a:p>
            <a:pPr/>
            <a:endParaRPr/>
          </a:p>
        </p:txBody>
      </p:sp>
      <p:graphicFrame>
        <p:nvGraphicFramePr>
          <p:cNvPr id="137" name=""/>
          <p:cNvGraphicFramePr/>
          <p:nvPr/>
        </p:nvGraphicFramePr>
        <p:xfrm rot="0" flipH="false" flipV="false">
          <a:off x="867672" y="2083017"/>
          <a:ext cx="10617200" cy="43434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3541400">
                  <a:extLst>
                    <a:ext uri="{9D8B030D-6E8A-4147-A177-3AD203B41FA5}">
                      <a16:colId val="1"/>
                    </a:ext>
                  </a:extLst>
                </a:gridCol>
                <a:gridCol w="3541400">
                  <a:extLst>
                    <a:ext uri="{9D8B030D-6E8A-4147-A177-3AD203B41FA5}">
                      <a16:colId val="2"/>
                    </a:ext>
                  </a:extLst>
                </a:gridCol>
                <a:gridCol w="3530701">
                  <a:extLst>
                    <a:ext uri="{9D8B030D-6E8A-4147-A177-3AD203B41FA5}">
                      <a16:colId val="3"/>
                    </a:ext>
                  </a:extLst>
                </a:gridCol>
              </a:tblGrid>
              <a:tr h="78740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输入内容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来源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数据类型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val="1"/>
                  </a:ext>
                </a:extLst>
              </a:tr>
              <a:tr h="85090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视频文件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/>
                        <a:t>up </a:t>
                      </a:r>
                      <a:r>
                        <a:rPr/>
                        <a:t>主本地设备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二进制文件（视频格式）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val="2"/>
                  </a:ext>
                </a:extLst>
              </a:tr>
              <a:tr h="100330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br>
                        <a:rPr/>
                      </a:br>
                      <a:r>
                        <a:rPr/>
                        <a:t>视频封面文件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/>
                        <a:t>up </a:t>
                      </a:r>
                      <a:r>
                        <a:rPr/>
                        <a:t>主本地设备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二进制文件（图片格式）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val="3"/>
                  </a:ext>
                </a:extLst>
              </a:tr>
              <a:tr h="85090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视频标题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/>
                        <a:t>up </a:t>
                      </a:r>
                      <a:r>
                        <a:rPr/>
                        <a:t>主手动输入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字符串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val="4"/>
                  </a:ext>
                </a:extLst>
              </a:tr>
              <a:tr h="85090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视频简介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/>
                        <a:t>up </a:t>
                      </a:r>
                      <a:r>
                        <a:rPr/>
                        <a:t>主手动输入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字符串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val="5"/>
                  </a:ext>
                </a:extLst>
              </a:tr>
            </a:tbl>
          </a:graphicData>
        </a:graphic>
      </p:graphicFrame>
    </p:spTree>
  </p:cSld>
</p:sld>
</file>

<file path=ppt/slides/slide36.xml><?xml version="1.0" encoding="utf-8"?>
<p:sld xmlns:a16="http://schemas.microsoft.com/office/drawing/2014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6">
  <p:cSld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40" name=""/>
          <p:cNvSpPr txBox="true"/>
          <p:nvPr/>
        </p:nvSpPr>
        <p:spPr>
          <a:xfrm rot="0" flipH="false" flipV="false">
            <a:off x="208206" y="84364"/>
            <a:ext cx="6629400" cy="857250"/>
          </a:xfrm>
          <a:prstGeom prst="rect"/>
        </p:spPr>
        <p:txBody>
          <a:bodyPr>
            <a:spAutoFit/>
          </a:bodyPr>
          <a:p>
            <a:pPr algn="l">
              <a:lnSpc>
                <a:spcPct val="120000"/>
              </a:lnSpc>
            </a:pPr>
            <a:br>
              <a:rPr/>
            </a:br>
            <a:r>
              <a:rPr sz="3600" b="true"/>
              <a:t>用况转化输入输出</a:t>
            </a:r>
            <a:r>
              <a:rPr lang="en-US" sz="3600" b="true"/>
              <a:t>(</a:t>
            </a:r>
            <a:r>
              <a:rPr lang="zh-CN" sz="3600" b="true"/>
              <a:t>仅部分展示</a:t>
            </a:r>
            <a:r>
              <a:rPr lang="en-US" sz="3600" b="true"/>
              <a:t>)</a:t>
            </a:r>
            <a:endParaRPr/>
          </a:p>
        </p:txBody>
      </p:sp>
      <p:sp>
        <p:nvSpPr>
          <p:cNvPr id="141" name=""/>
          <p:cNvSpPr txBox="true"/>
          <p:nvPr/>
        </p:nvSpPr>
        <p:spPr>
          <a:xfrm rot="0" flipH="false" flipV="false">
            <a:off x="285065" y="742950"/>
            <a:ext cx="6096000" cy="1460500"/>
          </a:xfrm>
          <a:prstGeom prst="rect"/>
        </p:spPr>
        <p:txBody>
          <a:bodyPr>
            <a:spAutoFit/>
          </a:bodyPr>
          <a:p>
            <a:pPr algn="l">
              <a:lnSpc>
                <a:spcPct val="120000"/>
              </a:lnSpc>
            </a:pPr>
            <a:r>
              <a:rPr/>
              <a:t>
  up</a:t>
            </a:r>
            <a:r>
              <a:rPr/>
              <a:t>主用况</a:t>
            </a:r>
            <a:r>
              <a:rPr lang="en-US"/>
              <a:t>:</a:t>
            </a:r>
            <a:r>
              <a:rPr/>
              <a:t>发布视频</a:t>
            </a:r>
            <a:endParaRPr/>
          </a:p>
          <a:p>
            <a:pPr/>
            <a:r>
              <a:rPr lang="en-US"/>
              <a:t>  2.</a:t>
            </a:r>
            <a:r>
              <a:rPr/>
              <a:t>输</a:t>
            </a:r>
            <a:r>
              <a:rPr lang="zh-CN"/>
              <a:t>出</a:t>
            </a:r>
            <a:endParaRPr/>
          </a:p>
          <a:p>
            <a:pPr/>
            <a:endParaRPr/>
          </a:p>
        </p:txBody>
      </p:sp>
      <p:graphicFrame>
        <p:nvGraphicFramePr>
          <p:cNvPr id="142" name=""/>
          <p:cNvGraphicFramePr/>
          <p:nvPr/>
        </p:nvGraphicFramePr>
        <p:xfrm rot="0" flipH="false" flipV="false">
          <a:off x="730838" y="2203450"/>
          <a:ext cx="11068050" cy="40767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3701058">
                  <a:extLst>
                    <a:ext uri="{9D8B030D-6E8A-4147-A177-3AD203B41FA5}">
                      <a16:colId val="1"/>
                    </a:ext>
                  </a:extLst>
                </a:gridCol>
                <a:gridCol w="3701058">
                  <a:extLst>
                    <a:ext uri="{9D8B030D-6E8A-4147-A177-3AD203B41FA5}">
                      <a16:colId val="2"/>
                    </a:ext>
                  </a:extLst>
                </a:gridCol>
                <a:gridCol w="3660238">
                  <a:extLst>
                    <a:ext uri="{9D8B030D-6E8A-4147-A177-3AD203B41FA5}">
                      <a16:colId val="3"/>
                    </a:ext>
                  </a:extLst>
                </a:gridCol>
              </a:tblGrid>
              <a:tr h="381000">
                <a:tc>
                  <a:txBody>
                    <a:bodyPr/>
                    <a:p>
                      <a:pPr marL="0" indent="0" algn="ctr" defTabSz="914400">
                        <a:lnSpc>
                          <a:spcPct val="120000"/>
                        </a:lnSpc>
                      </a:pPr>
                      <a:br>
                        <a:rPr/>
                      </a:br>
                      <a:r>
                        <a:rPr lang="zh-CN" sz="1800" b="true" i="false" u="none" strike="noStrike">
                          <a:solidFill>
                            <a:schemeClr val="lt1">
                              <a:alpha val="100000"/>
                            </a:schemeClr>
                          </a:solidFill>
                          <a:latin typeface="Arial"/>
                          <a:ea typeface="Microsoft YaHei"/>
                        </a:rPr>
                        <a:t>输出内容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marL="0" indent="0" algn="ctr" defTabSz="914400">
                        <a:lnSpc>
                          <a:spcPct val="120000"/>
                        </a:lnSpc>
                      </a:pPr>
                      <a:r>
                        <a:rPr lang="zh-CN" sz="1800" b="true" i="false" u="none" strike="noStrike">
                          <a:solidFill>
                            <a:schemeClr val="lt1">
                              <a:alpha val="100000"/>
                            </a:schemeClr>
                          </a:solidFill>
                          <a:latin typeface="Arial"/>
                          <a:ea typeface="Microsoft YaHei"/>
                        </a:rPr>
                        <a:t>去向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marL="0" indent="0" algn="ctr" defTabSz="914400">
                        <a:lnSpc>
                          <a:spcPct val="120000"/>
                        </a:lnSpc>
                      </a:pPr>
                      <a:r>
                        <a:rPr lang="zh-CN" sz="1800" b="true" i="false" u="none" strike="noStrike">
                          <a:solidFill>
                            <a:schemeClr val="lt1">
                              <a:alpha val="100000"/>
                            </a:schemeClr>
                          </a:solidFill>
                          <a:latin typeface="Arial"/>
                          <a:ea typeface="Microsoft YaHei"/>
                        </a:rPr>
                        <a:t>数据类型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val="1"/>
                  </a:ext>
                </a:extLst>
              </a:tr>
              <a:tr h="298450">
                <a:tc>
                  <a:txBody>
                    <a:bodyPr/>
                    <a:p>
                      <a:pPr marL="0" indent="0" algn="ctr" defTabSz="914400">
                        <a:lnSpc>
                          <a:spcPct val="120000"/>
                        </a:lnSpc>
                      </a:pPr>
                      <a:r>
                        <a:rPr lang="zh-CN" sz="1800" b="true" i="false" u="none" strike="noStrike">
                          <a:solidFill>
                            <a:schemeClr val="lt1">
                              <a:alpha val="100000"/>
                            </a:schemeClr>
                          </a:solidFill>
                          <a:latin typeface="Arial"/>
                          <a:ea typeface="Microsoft YaHei"/>
                        </a:rPr>
                        <a:t>上传界面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marL="0" indent="0" algn="ctr" defTabSz="914400">
                        <a:lnSpc>
                          <a:spcPct val="120000"/>
                        </a:lnSpc>
                      </a:pPr>
                      <a:r>
                        <a:rPr lang="zh-CN" sz="1800" b="true" i="false" u="none" strike="noStrike">
                          <a:solidFill>
                            <a:schemeClr val="lt1">
                              <a:alpha val="100000"/>
                            </a:schemeClr>
                          </a:solidFill>
                          <a:latin typeface="Arial"/>
                          <a:ea typeface="Microsoft YaHei"/>
                        </a:rPr>
                        <a:t>up</a:t>
                      </a:r>
                      <a:r>
                        <a:rPr lang="zh-CN" sz="1800" b="true" i="false" u="none" strike="noStrike">
                          <a:solidFill>
                            <a:schemeClr val="lt1">
                              <a:alpha val="100000"/>
                            </a:schemeClr>
                          </a:solidFill>
                          <a:latin typeface="Arial"/>
                          <a:ea typeface="Microsoft YaHei"/>
                        </a:rPr>
                        <a:t>主前端页面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marL="0" indent="0" algn="ctr" defTabSz="914400">
                        <a:lnSpc>
                          <a:spcPct val="120000"/>
                        </a:lnSpc>
                      </a:pPr>
                      <a:r>
                        <a:rPr lang="zh-CN" sz="1800" b="true" i="false" u="none" strike="noStrike">
                          <a:solidFill>
                            <a:schemeClr val="lt1">
                              <a:alpha val="100000"/>
                            </a:schemeClr>
                          </a:solidFill>
                          <a:latin typeface="Arial"/>
                          <a:ea typeface="Microsoft YaHei"/>
                        </a:rPr>
                        <a:t>可视化界面组件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val="2"/>
                  </a:ext>
                </a:extLst>
              </a:tr>
              <a:tr h="298450">
                <a:tc>
                  <a:txBody>
                    <a:bodyPr/>
                    <a:p>
                      <a:pPr marL="0" indent="0" algn="ctr" defTabSz="914400">
                        <a:lnSpc>
                          <a:spcPct val="120000"/>
                        </a:lnSpc>
                      </a:pPr>
                      <a:r>
                        <a:rPr lang="zh-CN" sz="1800" b="true" i="false" u="none" strike="noStrike">
                          <a:solidFill>
                            <a:schemeClr val="lt1">
                              <a:alpha val="100000"/>
                            </a:schemeClr>
                          </a:solidFill>
                          <a:latin typeface="Arial"/>
                          <a:ea typeface="Microsoft YaHei"/>
                        </a:rPr>
                        <a:t>上传进度反馈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marL="0" indent="0" algn="ctr" defTabSz="914400">
                        <a:lnSpc>
                          <a:spcPct val="120000"/>
                        </a:lnSpc>
                      </a:pPr>
                      <a:r>
                        <a:rPr lang="zh-CN" sz="1800" b="true" i="false" u="none" strike="noStrike">
                          <a:solidFill>
                            <a:schemeClr val="lt1">
                              <a:alpha val="100000"/>
                            </a:schemeClr>
                          </a:solidFill>
                          <a:latin typeface="Arial"/>
                          <a:ea typeface="Microsoft YaHei"/>
                        </a:rPr>
                        <a:t>up</a:t>
                      </a:r>
                      <a:r>
                        <a:rPr lang="zh-CN" sz="1800" b="true" i="false" u="none" strike="noStrike">
                          <a:solidFill>
                            <a:schemeClr val="lt1">
                              <a:alpha val="100000"/>
                            </a:schemeClr>
                          </a:solidFill>
                          <a:latin typeface="Arial"/>
                          <a:ea typeface="Microsoft YaHei"/>
                        </a:rPr>
                        <a:t>主前端页面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marL="0" indent="0" algn="ctr" defTabSz="914400">
                        <a:lnSpc>
                          <a:spcPct val="120000"/>
                        </a:lnSpc>
                      </a:pPr>
                      <a:r>
                        <a:rPr lang="zh-CN" sz="1800" b="true" i="false" u="none" strike="noStrike">
                          <a:solidFill>
                            <a:schemeClr val="lt1">
                              <a:alpha val="100000"/>
                            </a:schemeClr>
                          </a:solidFill>
                          <a:latin typeface="Arial"/>
                          <a:ea typeface="Microsoft YaHei"/>
                        </a:rPr>
                        <a:t>进度条</a:t>
                      </a:r>
                      <a:r>
                        <a:rPr lang="zh-CN" sz="1800" b="true" i="false" u="none" strike="noStrike">
                          <a:solidFill>
                            <a:schemeClr val="lt1">
                              <a:alpha val="100000"/>
                            </a:schemeClr>
                          </a:solidFill>
                          <a:latin typeface="Arial"/>
                          <a:ea typeface="Microsoft YaHei"/>
                        </a:rPr>
                        <a:t>/ </a:t>
                      </a:r>
                      <a:r>
                        <a:rPr lang="zh-CN" sz="1800" b="true" i="false" u="none" strike="noStrike">
                          <a:solidFill>
                            <a:schemeClr val="lt1">
                              <a:alpha val="100000"/>
                            </a:schemeClr>
                          </a:solidFill>
                          <a:latin typeface="Arial"/>
                          <a:ea typeface="Microsoft YaHei"/>
                        </a:rPr>
                        <a:t>百分比数值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val="3"/>
                  </a:ext>
                </a:extLst>
              </a:tr>
              <a:tr h="31750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错误提示信息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/>
                        <a:t>up</a:t>
                      </a:r>
                      <a:r>
                        <a:rPr/>
                        <a:t>主前端页面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字符串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val="4"/>
                  </a:ext>
                </a:extLst>
              </a:tr>
              <a:tr h="317500">
                <a:tc>
                  <a:txBody>
                    <a:bodyPr/>
                    <a:p>
                      <a:pPr algn="ctr"/>
                      <a:r>
                        <a:rPr/>
                        <a:t>视频</a:t>
                      </a:r>
                      <a:r>
                        <a:rPr/>
                        <a:t>URL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云数据库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/>
                        <a:t>字符串（</a:t>
                      </a:r>
                      <a:r>
                        <a:rPr/>
                        <a:t>URL</a:t>
                      </a:r>
                      <a:r>
                        <a:rPr/>
                        <a:t>地址）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val="5"/>
                  </a:ext>
                </a:extLst>
              </a:tr>
              <a:tr h="317500">
                <a:tc>
                  <a:txBody>
                    <a:bodyPr/>
                    <a:p>
                      <a:pPr algn="ctr"/>
                      <a:r>
                        <a:rPr/>
                        <a:t>视频封面</a:t>
                      </a:r>
                      <a:r>
                        <a:rPr/>
                        <a:t>URL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云数据库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/>
                        <a:t>字符串（</a:t>
                      </a:r>
                      <a:r>
                        <a:rPr/>
                        <a:t>URL</a:t>
                      </a:r>
                      <a:r>
                        <a:rPr/>
                        <a:t>地址）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val="6"/>
                  </a:ext>
                </a:extLst>
              </a:tr>
              <a:tr h="32385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视频记录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云数据库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/>
                        <a:t>结构化数据（</a:t>
                      </a:r>
                      <a:r>
                        <a:rPr/>
                        <a:t>JSON/ </a:t>
                      </a:r>
                      <a:r>
                        <a:rPr/>
                        <a:t>数据表行）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val="7"/>
                  </a:ext>
                </a:extLst>
              </a:tr>
              <a:tr h="31750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/>
                        <a:t>粉丝新视频更新提醒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/>
                        <a:t>粉丝前端页面</a:t>
                      </a:r>
                      <a:r>
                        <a:rPr/>
                        <a:t>/ </a:t>
                      </a:r>
                      <a:r>
                        <a:rPr/>
                        <a:t>消息中心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/>
                        <a:t>通知消息（文本</a:t>
                      </a:r>
                      <a:r>
                        <a:rPr/>
                        <a:t>+ </a:t>
                      </a:r>
                      <a:r>
                        <a:rPr/>
                        <a:t>视频缩略信息）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val="8"/>
                  </a:ext>
                </a:extLst>
              </a:tr>
              <a:tr h="317500">
                <a:tc>
                  <a:txBody>
                    <a:bodyPr/>
                    <a:p>
                      <a:pPr algn="ctr"/>
                      <a:r>
                        <a:rPr/>
                        <a:t>审核结果反馈（通过</a:t>
                      </a:r>
                      <a:r>
                        <a:rPr/>
                        <a:t>/</a:t>
                      </a:r>
                      <a:r>
                        <a:rPr/>
                        <a:t>不通过）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/>
                        <a:t>up</a:t>
                      </a:r>
                      <a:r>
                        <a:rPr/>
                        <a:t>主前端页面</a:t>
                      </a:r>
                      <a:r>
                        <a:rPr/>
                        <a:t>/</a:t>
                      </a:r>
                      <a:r>
                        <a:rPr/>
                        <a:t>消息中心</a:t>
                      </a:r>
                      <a:endParaRPr/>
                    </a:p>
                  </a:txBody>
                  <a:tcPr anchor="ctr"/>
                </a:tc>
                <a:tc>
                  <a:txBody>
                    <a:bodyPr/>
                    <a:p>
                      <a:pPr algn="ctr"/>
                      <a:r>
                        <a:rPr/>
                        <a:t>结构化消息（文本</a:t>
                      </a:r>
                      <a:r>
                        <a:rPr/>
                        <a:t>+ </a:t>
                      </a:r>
                      <a:r>
                        <a:rPr/>
                        <a:t>原因说明）</a:t>
                      </a:r>
                      <a:endParaRPr/>
                    </a:p>
                  </a:txBody>
                  <a:tcPr anchor="ctr"/>
                </a:tc>
                <a:extLst>
                  <a:ext uri="{0D108BD9-81ED-4DB2-BD59-A6C34878D82A}">
                    <a16:rowId val="9"/>
                  </a:ext>
                </a:extLst>
              </a:tr>
            </a:tbl>
          </a:graphicData>
        </a:graphic>
      </p:graphicFrame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45" name="标题 1"/>
          <p:cNvSpPr txBox="true">
            <a:spLocks noGrp="true"/>
          </p:cNvSpPr>
          <p:nvPr/>
        </p:nvSpPr>
        <p:spPr>
          <a:xfrm rot="0" flipH="false" flipV="false">
            <a:off x="2958918" y="2686004"/>
            <a:ext cx="5780781" cy="1039022"/>
          </a:xfrm>
          <a:prstGeom prst="rect"/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/>
          <a:p>
            <a:pPr algn="l" defTabSz="914400">
              <a:lnSpc>
                <a:spcPct val="130000"/>
              </a:lnSpc>
              <a:spcBef>
                <a:spcPct val="1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Arial"/>
                <a:ea typeface="Microsoft YaHei"/>
              </a:defRPr>
            </a:pPr>
            <a:r>
              <a:rPr lang="zh-CN" sz="4400">
                <a:solidFill>
                  <a:srgbClr val="000000">
                    <a:alpha val="100000"/>
                  </a:srgbClr>
                </a:solidFill>
                <a:latin typeface="Arial"/>
                <a:ea typeface="Microsoft YaHei"/>
              </a:rPr>
              <a:t>第七</a:t>
            </a:r>
            <a:r>
              <a:rPr lang="zh-CN" sz="4400">
                <a:solidFill>
                  <a:srgbClr val="000000">
                    <a:alpha val="100000"/>
                  </a:srgbClr>
                </a:solidFill>
                <a:latin typeface="Arial"/>
                <a:ea typeface="Microsoft YaHei"/>
              </a:rPr>
              <a:t>章：项目运行展示</a:t>
            </a:r>
            <a:endParaRPr/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48" name=""/>
          <p:cNvSpPr txBox="true"/>
          <p:nvPr/>
        </p:nvSpPr>
        <p:spPr>
          <a:xfrm rot="0">
            <a:off x="1115530" y="307461"/>
            <a:ext cx="287655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zh-CN"/>
              <a:t>登录页面</a:t>
            </a:r>
            <a:endParaRPr/>
          </a:p>
        </p:txBody>
      </p:sp>
      <p:pic>
        <p:nvPicPr>
          <p:cNvPr id="149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418227" y="1123414"/>
            <a:ext cx="2888551" cy="5103108"/>
          </a:xfrm>
          <a:prstGeom prst="rect"/>
        </p:spPr>
      </p:pic>
      <p:pic>
        <p:nvPicPr>
          <p:cNvPr id="150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4471785" y="1572780"/>
            <a:ext cx="6117066" cy="4457441"/>
          </a:xfrm>
          <a:prstGeom prst="rect"/>
        </p:spPr>
      </p:pic>
      <p:sp>
        <p:nvSpPr>
          <p:cNvPr id="151" name=""/>
          <p:cNvSpPr txBox="true"/>
          <p:nvPr/>
        </p:nvSpPr>
        <p:spPr>
          <a:xfrm rot="0">
            <a:off x="5833870" y="614921"/>
            <a:ext cx="370205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zh-CN"/>
              <a:t>登录成功，进入主界面</a:t>
            </a:r>
            <a:endParaRPr/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pic>
        <p:nvPicPr>
          <p:cNvPr id="154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1499053"/>
            <a:ext cx="3772428" cy="4590293"/>
          </a:xfrm>
          <a:prstGeom prst="rect"/>
        </p:spPr>
      </p:pic>
      <p:sp>
        <p:nvSpPr>
          <p:cNvPr id="155" name=""/>
          <p:cNvSpPr txBox="true"/>
          <p:nvPr/>
        </p:nvSpPr>
        <p:spPr>
          <a:xfrm rot="0" flipH="false" flipV="false">
            <a:off x="961801" y="697699"/>
            <a:ext cx="330200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zh-CN"/>
              <a:t>视频上传页面</a:t>
            </a:r>
            <a:endParaRPr/>
          </a:p>
        </p:txBody>
      </p:sp>
      <p:pic>
        <p:nvPicPr>
          <p:cNvPr id="156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3935618" y="1499053"/>
            <a:ext cx="4095735" cy="4439701"/>
          </a:xfrm>
          <a:prstGeom prst="rect"/>
        </p:spPr>
      </p:pic>
      <p:sp>
        <p:nvSpPr>
          <p:cNvPr id="157" name=""/>
          <p:cNvSpPr txBox="true"/>
          <p:nvPr/>
        </p:nvSpPr>
        <p:spPr>
          <a:xfrm rot="0" flipH="false" flipV="false">
            <a:off x="4438650" y="697699"/>
            <a:ext cx="331470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zh-CN"/>
              <a:t>选择视频，选择封面，描述</a:t>
            </a:r>
            <a:endParaRPr/>
          </a:p>
        </p:txBody>
      </p:sp>
      <p:pic>
        <p:nvPicPr>
          <p:cNvPr id="158" name="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8194543" y="1591687"/>
            <a:ext cx="3837018" cy="4347067"/>
          </a:xfrm>
          <a:prstGeom prst="rect"/>
        </p:spPr>
      </p:pic>
      <p:sp>
        <p:nvSpPr>
          <p:cNvPr id="159" name=""/>
          <p:cNvSpPr txBox="true"/>
          <p:nvPr/>
        </p:nvSpPr>
        <p:spPr>
          <a:xfrm rot="0">
            <a:off x="8751548" y="557911"/>
            <a:ext cx="259715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zh-CN"/>
              <a:t>视频上传成功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6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100000"/>
          </a:bodyPr>
          <a:lstStyle/>
          <a:p>
            <a:pPr>
              <a:buNone/>
            </a:pPr>
            <a:r>
              <a:rPr sz="3200" b="true">
                <a:solidFill>
                  <a:schemeClr val="tx1">
                    <a:alpha val="100000"/>
                  </a:schemeClr>
                </a:solidFill>
              </a:rPr>
              <a:t>项目</a:t>
            </a:r>
            <a:r>
              <a:rPr lang="zh-CN" sz="3200" b="true">
                <a:solidFill>
                  <a:schemeClr val="tx1">
                    <a:alpha val="100000"/>
                  </a:schemeClr>
                </a:solidFill>
              </a:rPr>
              <a:t>解决</a:t>
            </a:r>
            <a:r>
              <a:rPr sz="3200" b="true">
                <a:solidFill>
                  <a:schemeClr val="tx1">
                    <a:alpha val="100000"/>
                  </a:schemeClr>
                </a:solidFill>
              </a:rPr>
              <a:t>方案</a:t>
            </a:r>
            <a:r>
              <a:rPr lang="zh-CN" sz="3200" b="true">
                <a:solidFill>
                  <a:schemeClr val="tx1">
                    <a:alpha val="100000"/>
                  </a:schemeClr>
                </a:solidFill>
              </a:rPr>
              <a:t>：</a:t>
            </a:r>
            <a:endParaRPr/>
          </a:p>
        </p:txBody>
      </p:sp>
      <p:sp>
        <p:nvSpPr>
          <p:cNvPr id="163" name="内容占位符 2"/>
          <p:cNvSpPr>
            <a:spLocks noGrp="true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pPr marL="349758" algn="l">
              <a:buFont typeface="Arial" charset="0"/>
              <a:buChar char="•"/>
            </a:pPr>
            <a:r>
              <a:rPr b="true">
                <a:solidFill>
                  <a:schemeClr val="tx1">
                    <a:alpha val="100000"/>
                  </a:schemeClr>
                </a:solidFill>
              </a:rPr>
              <a:t>定位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：兴趣为核心的视频社区</a:t>
            </a:r>
            <a:br>
              <a:rPr/>
            </a:br>
            <a:endParaRPr/>
          </a:p>
          <a:p>
            <a:pPr marL="349758" algn="l">
              <a:buFont typeface="Arial" charset="0"/>
              <a:buChar char="•"/>
            </a:pPr>
            <a:r>
              <a:rPr b="true">
                <a:solidFill>
                  <a:schemeClr val="tx1">
                    <a:alpha val="100000"/>
                  </a:schemeClr>
                </a:solidFill>
              </a:rPr>
              <a:t>用户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：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Z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世代年轻用户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 + 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创作者</a:t>
            </a:r>
            <a:endParaRPr/>
          </a:p>
          <a:p>
            <a:pPr marL="121157" indent="0" algn="l">
              <a:buFont typeface="Arial" charset="0"/>
              <a:buNone/>
            </a:pPr>
            <a:endParaRPr lang="en-US">
              <a:solidFill>
                <a:schemeClr val="tx1">
                  <a:alpha val="100000"/>
                </a:schemeClr>
              </a:solidFill>
            </a:endParaRPr>
          </a:p>
          <a:p>
            <a:pPr marL="349758" algn="l">
              <a:buFont typeface="Arial" charset="0"/>
              <a:buChar char="•"/>
            </a:pPr>
            <a:r>
              <a:rPr b="true">
                <a:solidFill>
                  <a:schemeClr val="tx1">
                    <a:alpha val="100000"/>
                  </a:schemeClr>
                </a:solidFill>
              </a:rPr>
              <a:t>路径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：电脑端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 → 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社区系统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 → 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手机端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/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商业化</a:t>
            </a:r>
            <a:endParaRPr/>
          </a:p>
          <a:p>
            <a:pPr marL="349758" algn="l">
              <a:buFont typeface="Arial" charset="0"/>
              <a:buChar char="•"/>
            </a:pPr>
            <a:endParaRPr lang="en-US">
              <a:solidFill>
                <a:schemeClr val="tx1">
                  <a:alpha val="100000"/>
                </a:schemeClr>
              </a:solidFill>
            </a:endParaRPr>
          </a:p>
          <a:p>
            <a:pPr marL="349758" algn="l">
              <a:buFont typeface="Arial" charset="0"/>
              <a:buChar char="•"/>
            </a:pPr>
            <a:r>
              <a:rPr b="true">
                <a:solidFill>
                  <a:schemeClr val="tx1">
                    <a:alpha val="100000"/>
                  </a:schemeClr>
                </a:solidFill>
              </a:rPr>
              <a:t>技术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：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C++ / QML / MySQL / </a:t>
            </a:r>
            <a:r>
              <a:rPr>
                <a:solidFill>
                  <a:schemeClr val="tx1">
                    <a:alpha val="100000"/>
                  </a:schemeClr>
                </a:solidFill>
              </a:rPr>
              <a:t>云服务</a:t>
            </a:r>
            <a:endParaRPr/>
          </a:p>
          <a:p>
            <a:pPr marL="349758" algn="l">
              <a:buFont typeface="Arial" charset="0"/>
              <a:buChar char="•"/>
            </a:pPr>
            <a:endParaRPr>
              <a:solidFill>
                <a:schemeClr val="tx1">
                  <a:alpha val="100000"/>
                </a:schemeClr>
              </a:solidFill>
            </a:endParaRPr>
          </a:p>
          <a:p>
            <a:pPr marL="121157" indent="0" algn="l">
              <a:buFont typeface="Arial" charset="0"/>
              <a:buNone/>
            </a:pPr>
            <a:endParaRPr>
              <a:solidFill>
                <a:schemeClr val="tx1">
                  <a:alpha val="100000"/>
                </a:schemeClr>
              </a:solidFill>
            </a:endParaRPr>
          </a:p>
        </p:txBody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pic>
        <p:nvPicPr>
          <p:cNvPr id="166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89668" y="1329142"/>
            <a:ext cx="6728916" cy="5282721"/>
          </a:xfrm>
          <a:prstGeom prst="rect"/>
        </p:spPr>
      </p:pic>
      <p:sp>
        <p:nvSpPr>
          <p:cNvPr id="167" name=""/>
          <p:cNvSpPr txBox="true"/>
          <p:nvPr/>
        </p:nvSpPr>
        <p:spPr>
          <a:xfrm rot="0">
            <a:off x="1367429" y="180501"/>
            <a:ext cx="3562350" cy="8064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zh-CN"/>
              <a:t>视频上传成功，且可以播放</a:t>
            </a:r>
            <a:endParaRPr/>
          </a:p>
          <a:p>
            <a:pPr/>
            <a:r>
              <a:rPr lang="en-US"/>
              <a:t>           </a:t>
            </a:r>
            <a:r>
              <a:rPr lang="zh-CN"/>
              <a:t>播放页面</a:t>
            </a:r>
            <a:endParaRPr/>
          </a:p>
        </p:txBody>
      </p:sp>
      <p:pic>
        <p:nvPicPr>
          <p:cNvPr id="168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7880993" y="986951"/>
            <a:ext cx="3289040" cy="5857041"/>
          </a:xfrm>
          <a:prstGeom prst="rect"/>
        </p:spPr>
      </p:pic>
      <p:sp>
        <p:nvSpPr>
          <p:cNvPr id="169" name=""/>
          <p:cNvSpPr txBox="true"/>
          <p:nvPr/>
        </p:nvSpPr>
        <p:spPr>
          <a:xfrm rot="0">
            <a:off x="8029545" y="229728"/>
            <a:ext cx="252730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zh-CN"/>
              <a:t>评论区</a:t>
            </a:r>
            <a:endParaRPr/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pic>
        <p:nvPicPr>
          <p:cNvPr id="172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6096000" y="1919871"/>
            <a:ext cx="5391731" cy="4790446"/>
          </a:xfrm>
          <a:prstGeom prst="rect"/>
        </p:spPr>
      </p:pic>
      <p:sp>
        <p:nvSpPr>
          <p:cNvPr id="173" name=""/>
          <p:cNvSpPr txBox="true"/>
          <p:nvPr/>
        </p:nvSpPr>
        <p:spPr>
          <a:xfrm rot="0" flipH="false" flipV="false">
            <a:off x="8653093" y="820457"/>
            <a:ext cx="407035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zh-CN"/>
              <a:t>更换头像显示</a:t>
            </a:r>
            <a:endParaRPr/>
          </a:p>
        </p:txBody>
      </p:sp>
      <p:pic>
        <p:nvPicPr>
          <p:cNvPr id="174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84101" y="1919871"/>
            <a:ext cx="5797254" cy="4823265"/>
          </a:xfrm>
          <a:prstGeom prst="rect"/>
        </p:spPr>
      </p:pic>
      <p:sp>
        <p:nvSpPr>
          <p:cNvPr id="175" name=""/>
          <p:cNvSpPr txBox="true"/>
          <p:nvPr/>
        </p:nvSpPr>
        <p:spPr>
          <a:xfrm rot="0">
            <a:off x="645427" y="361001"/>
            <a:ext cx="358140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zh-CN"/>
              <a:t>收藏显示</a:t>
            </a:r>
            <a:endParaRPr/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 rot="0" flipH="false" flipV="false">
            <a:off x="0" y="0"/>
            <a:ext cx="12192000" cy="6858000"/>
          </a:xfrm>
          <a:prstGeom prst="rect"/>
        </p:spPr>
      </p:pic>
      <p:sp>
        <p:nvSpPr>
          <p:cNvPr id="178" name=""/>
          <p:cNvSpPr txBox="true"/>
          <p:nvPr/>
        </p:nvSpPr>
        <p:spPr>
          <a:xfrm rot="0" flipH="false" flipV="false">
            <a:off x="431075" y="1649026"/>
            <a:ext cx="358140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zh-CN"/>
              <a:t>消息显示初始页面</a:t>
            </a:r>
            <a:endParaRPr/>
          </a:p>
        </p:txBody>
      </p:sp>
      <p:pic>
        <p:nvPicPr>
          <p:cNvPr id="179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3117719"/>
            <a:ext cx="4012475" cy="3506531"/>
          </a:xfrm>
          <a:prstGeom prst="rect"/>
        </p:spPr>
      </p:pic>
      <p:pic>
        <p:nvPicPr>
          <p:cNvPr id="180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4159999" y="3117719"/>
            <a:ext cx="3813886" cy="3506531"/>
          </a:xfrm>
          <a:prstGeom prst="rect"/>
        </p:spPr>
      </p:pic>
      <p:sp>
        <p:nvSpPr>
          <p:cNvPr id="181" name=""/>
          <p:cNvSpPr txBox="true"/>
          <p:nvPr/>
        </p:nvSpPr>
        <p:spPr>
          <a:xfrm rot="0">
            <a:off x="4297834" y="1309044"/>
            <a:ext cx="2609850" cy="11620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zh-CN"/>
              <a:t>向已关注的用户进行发送消息（必须关注才能显示可发送消息对象）</a:t>
            </a:r>
            <a:endParaRPr/>
          </a:p>
        </p:txBody>
      </p:sp>
      <p:sp>
        <p:nvSpPr>
          <p:cNvPr id="182" name=""/>
          <p:cNvSpPr txBox="true"/>
          <p:nvPr/>
        </p:nvSpPr>
        <p:spPr>
          <a:xfrm rot="0" flipH="false" flipV="false">
            <a:off x="8595669" y="683483"/>
            <a:ext cx="2654300" cy="2228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zh-CN"/>
              <a:t>在另外一个账号上面就会显示我们发送的消息（因为未关注对方，所以好友列表没有对方，但是可以看到对方发送的消息</a:t>
            </a:r>
            <a:endParaRPr/>
          </a:p>
        </p:txBody>
      </p:sp>
      <p:pic>
        <p:nvPicPr>
          <p:cNvPr id="183" name="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8121409" y="3117719"/>
            <a:ext cx="4012475" cy="3506530"/>
          </a:xfrm>
          <a:prstGeom prst="rect"/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186" name=""/>
          <p:cNvSpPr txBox="true"/>
          <p:nvPr/>
        </p:nvSpPr>
        <p:spPr>
          <a:xfrm rot="0" flipH="false" flipV="false">
            <a:off x="5997545" y="-1"/>
            <a:ext cx="407035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zh-CN"/>
              <a:t>用户存储数据</a:t>
            </a:r>
            <a:endParaRPr/>
          </a:p>
        </p:txBody>
      </p:sp>
      <p:sp>
        <p:nvSpPr>
          <p:cNvPr id="187" name=""/>
          <p:cNvSpPr txBox="true"/>
          <p:nvPr/>
        </p:nvSpPr>
        <p:spPr>
          <a:xfrm rot="0" flipH="false" flipV="false">
            <a:off x="1022838" y="1045882"/>
            <a:ext cx="358140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zh-CN"/>
              <a:t>相关数据库</a:t>
            </a:r>
            <a:endParaRPr/>
          </a:p>
        </p:txBody>
      </p:sp>
      <p:pic>
        <p:nvPicPr>
          <p:cNvPr id="188" name="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 flipH="false" flipV="false">
            <a:off x="0" y="1626993"/>
            <a:ext cx="3651744" cy="3275830"/>
          </a:xfrm>
          <a:prstGeom prst="rect"/>
        </p:spPr>
      </p:pic>
      <p:pic>
        <p:nvPicPr>
          <p:cNvPr id="189" name="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 flipH="false" flipV="false">
            <a:off x="4193479" y="450849"/>
            <a:ext cx="7424200" cy="2978151"/>
          </a:xfrm>
          <a:prstGeom prst="rect"/>
        </p:spPr>
      </p:pic>
      <p:pic>
        <p:nvPicPr>
          <p:cNvPr id="190" name="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 flipH="false" flipV="false">
            <a:off x="4316047" y="3893321"/>
            <a:ext cx="7433345" cy="2964679"/>
          </a:xfrm>
          <a:prstGeom prst="rect"/>
        </p:spPr>
      </p:pic>
      <p:sp>
        <p:nvSpPr>
          <p:cNvPr id="191" name=""/>
          <p:cNvSpPr txBox="true"/>
          <p:nvPr/>
        </p:nvSpPr>
        <p:spPr>
          <a:xfrm rot="0" flipH="false" flipV="false">
            <a:off x="5912765" y="3429000"/>
            <a:ext cx="4876800" cy="450850"/>
          </a:xfrm>
          <a:prstGeom prst="rect">
            <a:avLst/>
          </a:prstGeom>
          <a:ln w="12700">
            <a:prstDash val="solid"/>
          </a:ln>
        </p:spPr>
        <p:txBody>
          <a:bodyPr>
            <a:spAutoFit/>
          </a:bodyPr>
          <a:p>
            <a:pPr/>
            <a:r>
              <a:rPr lang="zh-CN"/>
              <a:t>视频存储桶</a:t>
            </a:r>
            <a:endParaRPr/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>
  <p:cSld>
    <p:spTree>
      <p:nvGrpSpPr>
        <p:cNvPr id="1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endParaRPr/>
          </a:p>
        </p:txBody>
      </p:sp>
      <p:sp>
        <p:nvSpPr>
          <p:cNvPr id="194" name="内容占位符 2"/>
          <p:cNvSpPr>
            <a:spLocks noGrp="true"/>
          </p:cNvSpPr>
          <p:nvPr>
            <p:ph idx="1"/>
          </p:nvPr>
        </p:nvSpPr>
        <p:spPr/>
        <p:txBody>
          <a:bodyPr/>
          <a:p>
            <a:pPr/>
            <a:endParaRPr/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>
  <p:cSld>
    <p:spTree>
      <p:nvGrpSpPr>
        <p:cNvPr id="1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标题 1"/>
          <p:cNvSpPr>
            <a:spLocks noGrp="true"/>
          </p:cNvSpPr>
          <p:nvPr>
            <p:ph type="title"/>
          </p:nvPr>
        </p:nvSpPr>
        <p:spPr/>
        <p:txBody>
          <a:bodyPr/>
          <a:p>
            <a:pPr/>
            <a:endParaRPr/>
          </a:p>
        </p:txBody>
      </p:sp>
      <p:sp>
        <p:nvSpPr>
          <p:cNvPr id="197" name="内容占位符 2"/>
          <p:cNvSpPr>
            <a:spLocks noGrp="true"/>
          </p:cNvSpPr>
          <p:nvPr>
            <p:ph idx="1"/>
          </p:nvPr>
        </p:nvSpPr>
        <p:spPr/>
        <p:txBody>
          <a:bodyPr/>
          <a:p>
            <a:pPr/>
            <a:endParaRPr/>
          </a:p>
        </p:txBody>
      </p:sp>
    </p:spTree>
  </p:cSld>
</p:sld>
</file>

<file path=ppt/slides/slide5.xml><?xml version="1.0" encoding="utf-8"?>
<p:sld xmlns:a16="http://schemas.microsoft.com/office/drawing/2014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6">
  <p:cSld>
    <p:spTree>
      <p:nvGrpSpPr>
        <p:cNvPr id="1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200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100000"/>
          </a:bodyPr>
          <a:lstStyle/>
          <a:p>
            <a:pPr>
              <a:buNone/>
            </a:pPr>
            <a:r>
              <a:rPr sz="3200" b="true"/>
              <a:t>项目可行性分析</a:t>
            </a:r>
            <a:endParaRPr/>
          </a:p>
        </p:txBody>
      </p:sp>
      <p:graphicFrame>
        <p:nvGraphicFramePr>
          <p:cNvPr id="201" name=""/>
          <p:cNvGraphicFramePr/>
          <p:nvPr>
            <p:ph idx="1"/>
          </p:nvPr>
        </p:nvGraphicFramePr>
        <p:xfrm rot="0" flipH="false" flipV="false">
          <a:off x="838200" y="1532176"/>
          <a:ext cx="10140225" cy="45085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5080087">
                  <a:extLst>
                    <a:ext uri="{9D8B030D-6E8A-4147-A177-3AD203B41FA5}">
                      <a16:colId val="1"/>
                    </a:ext>
                  </a:extLst>
                </a:gridCol>
                <a:gridCol w="5060139">
                  <a:extLst>
                    <a:ext uri="{9D8B030D-6E8A-4147-A177-3AD203B41FA5}">
                      <a16:colId val="2"/>
                    </a:ext>
                  </a:extLst>
                </a:gridCol>
              </a:tblGrid>
              <a:tr h="901700">
                <a:tc>
                  <a:txBody>
                    <a:bodyPr/>
                    <a:lstStyle/>
                    <a:p>
                      <a:pPr algn="ctr"/>
                      <a:r>
                        <a:rPr lang="zh-CN"/>
                        <a:t>维度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/>
                        <a:t>说明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val="1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/>
                      <a:r>
                        <a:rPr/>
                        <a:t>市场可行性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/>
                        <a:t>目标用户接受度高，电脑端场景稳定，细分市场竞争压力小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val="2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/>
                      <a:r>
                        <a:rPr/>
                        <a:t>技术可行性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/>
                        <a:t>技术栈成熟，核心功能无技术壁垒，可快速部署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val="3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/>
                      <a:r>
                        <a:rPr/>
                        <a:t>经济可行性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/>
                        <a:t>初期成本可控，盈利路径清晰（会员、直播等）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val="4"/>
                  </a:ext>
                </a:extLst>
              </a:tr>
              <a:tr h="901700">
                <a:tc>
                  <a:txBody>
                    <a:bodyPr/>
                    <a:lstStyle/>
                    <a:p>
                      <a:pPr/>
                      <a:r>
                        <a:rPr/>
                        <a:t>运营可行性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/>
                        <a:t>审核与运营分工明确，可支撑平台初期运转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val="5"/>
                  </a:ext>
                </a:extLst>
              </a:tr>
            </a:tbl>
          </a:graphicData>
        </a:graphic>
      </p:graphicFrame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204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100000"/>
          </a:bodyPr>
          <a:lstStyle/>
          <a:p>
            <a:pPr>
              <a:buNone/>
            </a:pPr>
            <a:br>
              <a:rPr/>
            </a:br>
            <a:r>
              <a:rPr sz="3200" b="true"/>
              <a:t>项目</a:t>
            </a:r>
            <a:r>
              <a:rPr sz="3200" b="true"/>
              <a:t>BusinessCase</a:t>
            </a:r>
            <a:endParaRPr/>
          </a:p>
        </p:txBody>
      </p:sp>
      <p:sp>
        <p:nvSpPr>
          <p:cNvPr id="205" name="内容占位符 2"/>
          <p:cNvSpPr>
            <a:spLocks noGrp="true"/>
          </p:cNvSpPr>
          <p:nvPr>
            <p:ph idx="1"/>
          </p:nvPr>
        </p:nvSpPr>
        <p:spPr/>
        <p:txBody>
          <a:bodyPr>
            <a:normAutofit fontScale="85000"/>
          </a:bodyPr>
          <a:lstStyle/>
          <a:p>
            <a:pPr marL="349758" algn="l">
              <a:buFont typeface="Arial" charset="0"/>
              <a:buChar char="•"/>
            </a:pPr>
            <a:r>
              <a:rPr b="true"/>
              <a:t>定位</a:t>
            </a:r>
            <a:r>
              <a:rPr/>
              <a:t>：垂直兴趣领域的高质量视频互动社区</a:t>
            </a:r>
            <a:endParaRPr/>
          </a:p>
          <a:p>
            <a:pPr marL="349758" algn="l">
              <a:buFont typeface="Arial" charset="0"/>
              <a:buChar char="•"/>
            </a:pPr>
            <a:r>
              <a:rPr b="true"/>
              <a:t>业务建模</a:t>
            </a:r>
            <a:r>
              <a:rPr/>
              <a:t>：重塑用户与创作者连接路径，提供电脑端优先的深度体验</a:t>
            </a:r>
            <a:endParaRPr/>
          </a:p>
          <a:p>
            <a:pPr marL="349758" algn="l">
              <a:buFont typeface="Arial" charset="0"/>
              <a:buChar char="•"/>
            </a:pPr>
            <a:r>
              <a:rPr b="true"/>
              <a:t>实施规划</a:t>
            </a:r>
            <a:r>
              <a:rPr/>
              <a:t>：分三期（电脑端</a:t>
            </a:r>
            <a:r>
              <a:rPr/>
              <a:t> → </a:t>
            </a:r>
            <a:r>
              <a:rPr/>
              <a:t>社区深化</a:t>
            </a:r>
            <a:r>
              <a:rPr/>
              <a:t> → </a:t>
            </a:r>
            <a:r>
              <a:rPr/>
              <a:t>多端拓展），</a:t>
            </a:r>
            <a:r>
              <a:rPr/>
              <a:t>7</a:t>
            </a:r>
            <a:r>
              <a:rPr/>
              <a:t>人团队核心开发</a:t>
            </a:r>
            <a:endParaRPr/>
          </a:p>
          <a:p>
            <a:pPr marL="349758" algn="l">
              <a:buFont typeface="Arial" charset="0"/>
              <a:buChar char="•"/>
            </a:pPr>
            <a:r>
              <a:rPr b="true"/>
              <a:t>风险评估</a:t>
            </a:r>
            <a:r>
              <a:rPr/>
              <a:t>：</a:t>
            </a:r>
            <a:r>
              <a:rPr lang="en-US" b="false"/>
              <a:t>1.</a:t>
            </a:r>
            <a:r>
              <a:rPr b="false"/>
              <a:t>技术</a:t>
            </a:r>
            <a:r>
              <a:rPr/>
              <a:t>：分步实现核心功能</a:t>
            </a:r>
            <a:endParaRPr/>
          </a:p>
          <a:p>
            <a:pPr marL="121157" lvl="0" indent="0" algn="l">
              <a:buFont typeface="Arial" charset="0"/>
              <a:buNone/>
            </a:pPr>
            <a:r>
              <a:rPr lang="en-US" b="true"/>
              <a:t>                     </a:t>
            </a:r>
            <a:r>
              <a:rPr lang="en-US" b="false"/>
              <a:t>2.</a:t>
            </a:r>
            <a:r>
              <a:rPr b="false"/>
              <a:t>用户</a:t>
            </a:r>
            <a:r>
              <a:rPr/>
              <a:t>：聚焦垂直领域运营</a:t>
            </a:r>
            <a:endParaRPr/>
          </a:p>
          <a:p>
            <a:pPr marL="121157" lvl="0" indent="0" algn="l">
              <a:buFont typeface="Arial" charset="0"/>
              <a:buNone/>
            </a:pPr>
            <a:r>
              <a:rPr lang="en-US" b="true"/>
              <a:t>                  </a:t>
            </a:r>
            <a:r>
              <a:rPr lang="en-US" b="false"/>
              <a:t>   3.</a:t>
            </a:r>
            <a:r>
              <a:rPr b="false"/>
              <a:t>合规</a:t>
            </a:r>
            <a:r>
              <a:rPr/>
              <a:t>：人机协同审核</a:t>
            </a:r>
            <a:endParaRPr/>
          </a:p>
          <a:p>
            <a:pPr marL="121157" lvl="0" indent="0" algn="l">
              <a:buFont typeface="Arial" charset="0"/>
              <a:buNone/>
            </a:pPr>
            <a:r>
              <a:rPr lang="en-US" b="true"/>
              <a:t>                 </a:t>
            </a:r>
            <a:r>
              <a:rPr lang="en-US" b="false"/>
              <a:t>    4.</a:t>
            </a:r>
            <a:r>
              <a:rPr b="false"/>
              <a:t>迭代</a:t>
            </a:r>
            <a:r>
              <a:rPr/>
              <a:t>：统一数据接口设计</a:t>
            </a:r>
            <a:endParaRPr/>
          </a:p>
          <a:p>
            <a:pPr marL="0" indent="0" algn="l">
              <a:buFont typeface="Arial" charset="0"/>
              <a:buNone/>
            </a:pPr>
            <a:endParaRPr/>
          </a:p>
          <a:p>
            <a:pPr marL="0" indent="0">
              <a:buFont typeface="Arial" charset="0"/>
              <a:buNone/>
            </a:pP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208" name="标题 1"/>
          <p:cNvSpPr txBox="true">
            <a:spLocks noGrp="true"/>
          </p:cNvSpPr>
          <p:nvPr/>
        </p:nvSpPr>
        <p:spPr>
          <a:xfrm rot="0" flipH="false" flipV="false">
            <a:off x="3640058" y="2235200"/>
            <a:ext cx="4991374" cy="2387600"/>
          </a:xfrm>
          <a:prstGeom prst="rect"/>
          <a:ln>
            <a:extLst/>
          </a:ln>
        </p:spPr>
        <p:txBody>
          <a:bodyPr vert="horz" lIns="91440" tIns="45720" rIns="91440" bIns="45720" anchor="ctr">
            <a:normAutofit fontScale="100000"/>
          </a:bodyPr>
          <a:lstStyle/>
          <a:p>
            <a:pPr algn="l" defTabSz="914400">
              <a:lnSpc>
                <a:spcPct val="130000"/>
              </a:lnSpc>
              <a:spcBef>
                <a:spcPct val="1"/>
              </a:spcBef>
              <a:buNone/>
              <a:defRPr sz="4400">
                <a:solidFill>
                  <a:srgbClr val="000000">
                    <a:alpha val="100000"/>
                  </a:srgbClr>
                </a:solidFill>
                <a:latin typeface="Arial"/>
                <a:ea typeface="Microsoft YaHei"/>
              </a:defRPr>
            </a:pPr>
            <a:r>
              <a:rPr lang="zh-CN" sz="6000"/>
              <a:t>第二章：愿景</a:t>
            </a:r>
            <a:endParaRPr/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2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211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100000"/>
          </a:bodyPr>
          <a:lstStyle/>
          <a:p>
            <a:pPr>
              <a:buNone/>
            </a:pPr>
            <a:r>
              <a:rPr lang="en-US"/>
              <a:t>2.1</a:t>
            </a:r>
            <a:r>
              <a:rPr lang="zh-CN"/>
              <a:t>问题陈述和需求金字塔</a:t>
            </a:r>
            <a:endParaRPr/>
          </a:p>
        </p:txBody>
      </p:sp>
      <p:pic>
        <p:nvPicPr>
          <p:cNvPr id="212" name=""/>
          <p:cNvPicPr>
            <a:picLocks noChangeAspect="true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0" flipH="false" flipV="false">
            <a:off x="5908618" y="1882597"/>
            <a:ext cx="5445182" cy="4351338"/>
          </a:xfrm>
          <a:prstGeom prst="rect"/>
        </p:spPr>
      </p:pic>
      <p:sp>
        <p:nvSpPr>
          <p:cNvPr id="213" name=""/>
          <p:cNvSpPr txBox="true"/>
          <p:nvPr/>
        </p:nvSpPr>
        <p:spPr>
          <a:xfrm rot="0" flipH="false" flipV="false">
            <a:off x="455776" y="1709159"/>
            <a:ext cx="5645150" cy="4210050"/>
          </a:xfrm>
          <a:prstGeom prst="rect">
            <a:avLst/>
          </a:prstGeom>
          <a:ln w="6350">
            <a:prstDash val="solid"/>
          </a:ln>
        </p:spPr>
        <p:txBody>
          <a:bodyPr wrap="square">
            <a:spAutoFit/>
          </a:bodyPr>
          <a:lstStyle/>
          <a:p>
            <a:pPr/>
            <a:r>
              <a:rPr lang="zh-CN" sz="1600"/>
              <a:t>四个问题陈述：</a:t>
            </a:r>
            <a:endParaRPr/>
          </a:p>
          <a:p>
            <a:pPr/>
            <a:r>
              <a:rPr lang="en-US" sz="1600"/>
              <a:t>1.</a:t>
            </a:r>
            <a:r>
              <a:rPr sz="1600"/>
              <a:t>内容消费者缺乏能进行高质量欣赏和实时互动、方便联系同好的平台。</a:t>
            </a:r>
            <a:endParaRPr/>
          </a:p>
          <a:p>
            <a:pPr/>
            <a:endParaRPr lang="en-US" sz="1600"/>
          </a:p>
          <a:p>
            <a:pPr/>
            <a:r>
              <a:rPr lang="en-US" sz="1600"/>
              <a:t>2.</a:t>
            </a:r>
            <a:r>
              <a:rPr sz="1600"/>
              <a:t>内容创造者缺少社区对应的分享平台来分享个人见解或展示自己、寻找同好的渠道。</a:t>
            </a:r>
            <a:endParaRPr/>
          </a:p>
          <a:p>
            <a:pPr/>
            <a:endParaRPr lang="en-US" sz="1600"/>
          </a:p>
          <a:p>
            <a:pPr/>
            <a:r>
              <a:rPr lang="en-US" sz="1600"/>
              <a:t>3.</a:t>
            </a:r>
            <a:r>
              <a:rPr sz="1600"/>
              <a:t>平台审核员面对海量用户生成内容，缺乏高效、精准且标准统一的工具与方法来确保内容安全与合规</a:t>
            </a:r>
            <a:endParaRPr/>
          </a:p>
          <a:p>
            <a:pPr/>
            <a:endParaRPr lang="en-US" sz="1600"/>
          </a:p>
          <a:p>
            <a:pPr/>
            <a:r>
              <a:rPr lang="en-US" sz="1600"/>
              <a:t>4.</a:t>
            </a:r>
            <a:r>
              <a:rPr sz="1600"/>
              <a:t>系统管理员支撑高并发、强交互的视频社区平台时，缺乏对系统全局健康状况、用户权限和数据资源的集中、可视化管理能力。</a:t>
            </a:r>
            <a:endParaRPr/>
          </a:p>
        </p:txBody>
      </p:sp>
    </p:spTree>
  </p:cSld>
</p:sld>
</file>

<file path=ppt/slides/slide9.xml><?xml version="1.0" encoding="utf-8"?>
<p:sld xmlns:a16="http://schemas.microsoft.com/office/drawing/2014/main" xmlns:a="http://schemas.openxmlformats.org/drawingml/2006/main" xmlns:p="http://schemas.openxmlformats.org/presentationml/2006/main" xmlns:r="http://schemas.openxmlformats.org/officeDocument/2006/relationships" xmlns:mc="http://schemas.openxmlformats.org/markup-compatibility/2006" mc:Ignorable="a16">
  <p:cSld>
    <p:spTree>
      <p:nvGrpSpPr>
        <p:cNvPr id="2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>
        <p:nvSpPr>
          <p:cNvPr id="216" name="标题 1"/>
          <p:cNvSpPr>
            <a:spLocks noGrp="true"/>
          </p:cNvSpPr>
          <p:nvPr>
            <p:ph type="title"/>
          </p:nvPr>
        </p:nvSpPr>
        <p:spPr/>
        <p:txBody>
          <a:bodyPr>
            <a:normAutofit fontScale="100000"/>
          </a:bodyPr>
          <a:lstStyle/>
          <a:p>
            <a:pPr>
              <a:buNone/>
            </a:pPr>
            <a:r>
              <a:rPr lang="en-US"/>
              <a:t>2.2</a:t>
            </a:r>
            <a:r>
              <a:rPr lang="zh-CN"/>
              <a:t>核心涉众用户画像</a:t>
            </a:r>
            <a:endParaRPr/>
          </a:p>
        </p:txBody>
      </p:sp>
      <p:graphicFrame>
        <p:nvGraphicFramePr>
          <p:cNvPr id="217" name=""/>
          <p:cNvGraphicFramePr/>
          <p:nvPr>
            <p:ph idx="1"/>
          </p:nvPr>
        </p:nvGraphicFramePr>
        <p:xfrm>
          <a:off x="838200" y="1825625"/>
          <a:ext cx="10515600" cy="4381500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val="1"/>
                    </a:ext>
                  </a:extLst>
                </a:gridCol>
                <a:gridCol w="3505200">
                  <a:extLst>
                    <a:ext uri="{9D8B030D-6E8A-4147-A177-3AD203B41FA5}">
                      <a16:colId val="2"/>
                    </a:ext>
                  </a:extLst>
                </a:gridCol>
                <a:gridCol w="3505200">
                  <a:extLst>
                    <a:ext uri="{9D8B030D-6E8A-4147-A177-3AD203B41FA5}">
                      <a16:colId val="3"/>
                    </a:ext>
                  </a:extLst>
                </a:gridCol>
              </a:tblGrid>
              <a:tr h="876300">
                <a:tc>
                  <a:txBody>
                    <a:bodyPr/>
                    <a:lstStyle/>
                    <a:p>
                      <a:pPr/>
                      <a:r>
                        <a:rPr lang="zh-CN" sz="2800"/>
                        <a:t>角色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zh-CN" sz="2800"/>
                        <a:t>核心特征与目标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zh-CN" sz="2800"/>
                        <a:t>核心需求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val="1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/>
                      <a:r>
                        <a:rPr sz="2800"/>
                        <a:t>普通用户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sz="2800"/>
                        <a:t>视频消费与互动者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br>
                        <a:rPr/>
                      </a:br>
                      <a:r>
                        <a:rPr sz="1200"/>
                        <a:t>流畅地搜索和发现感兴趣的视频。</a:t>
                      </a:r>
                      <a:br>
                        <a:rPr/>
                      </a:br>
                      <a:r>
                        <a:rPr sz="1200"/>
                        <a:t>通过弹幕、评论、点赞与他人互动。</a:t>
                      </a:r>
                      <a:br>
                        <a:rPr/>
                      </a:br>
                      <a:r>
                        <a:rPr sz="1200"/>
                        <a:t>关注</a:t>
                      </a:r>
                      <a:r>
                        <a:rPr sz="1200"/>
                        <a:t>UP</a:t>
                      </a:r>
                      <a:r>
                        <a:rPr sz="1200"/>
                        <a:t>主，形成自己的信息流。</a:t>
                      </a:r>
                      <a:br>
                        <a:rPr/>
                      </a:br>
                      <a:r>
                        <a:rPr sz="1200"/>
                        <a:t>管理自己的收藏夹和观看历史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val="2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/>
                      <a:r>
                        <a:rPr sz="2800"/>
                        <a:t>UP</a:t>
                      </a:r>
                      <a:r>
                        <a:rPr sz="2800"/>
                        <a:t>主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sz="2400"/>
                        <a:t>内容创作者，平台生态核心</a:t>
                      </a:r>
                      <a:r>
                        <a:rPr lang="zh-CN" sz="2400"/>
                        <a:t>。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sz="1200"/>
                        <a:t>便捷地上传、管理和发布视频。</a:t>
                      </a:r>
                      <a:endParaRPr/>
                    </a:p>
                    <a:p>
                      <a:pPr/>
                      <a:r>
                        <a:rPr sz="1200"/>
                        <a:t>获得清晰的数据反馈（播放量、粉丝数等）。</a:t>
                      </a:r>
                      <a:endParaRPr/>
                    </a:p>
                    <a:p>
                      <a:pPr/>
                      <a:r>
                        <a:rPr sz="1200"/>
                        <a:t>与粉丝进行有效互动（评论、动态）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val="3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/>
                      <a:r>
                        <a:rPr sz="2800"/>
                        <a:t>审核员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sz="2400"/>
                        <a:t>内部运营人员，内容安全守护者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sz="1200"/>
                        <a:t>高效地审核用户上传的视频、评论、弹幕。</a:t>
                      </a:r>
                      <a:endParaRPr/>
                    </a:p>
                    <a:p>
                      <a:pPr/>
                      <a:r>
                        <a:rPr sz="1200"/>
                        <a:t>对违规内容进行便捷处理（通过</a:t>
                      </a:r>
                      <a:r>
                        <a:rPr sz="1200"/>
                        <a:t>/</a:t>
                      </a:r>
                      <a:r>
                        <a:rPr sz="1200"/>
                        <a:t>驳回</a:t>
                      </a:r>
                      <a:r>
                        <a:rPr sz="1200"/>
                        <a:t>/</a:t>
                      </a:r>
                      <a:r>
                        <a:rPr sz="1200"/>
                        <a:t>封禁）。</a:t>
                      </a:r>
                      <a:endParaRPr/>
                    </a:p>
                    <a:p>
                      <a:pPr/>
                      <a:r>
                        <a:rPr sz="1200"/>
                        <a:t>有明确的审核标准和操作指南</a:t>
                      </a:r>
                      <a:endParaRPr/>
                    </a:p>
                  </a:txBody>
                  <a:tcPr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val="4"/>
                  </a:ext>
                </a:extLst>
              </a:tr>
              <a:tr h="876300">
                <a:tc>
                  <a:txBody>
                    <a:bodyPr/>
                    <a:lstStyle/>
                    <a:p>
                      <a:pPr/>
                      <a:r>
                        <a:rPr sz="2800"/>
                        <a:t>系统管理员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sz="2400"/>
                        <a:t>最高权限管理者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/>
                      <a:r>
                        <a:rPr lang="zh-CN" sz="1200"/>
                        <a:t>分析系统性能的提供依据</a:t>
                      </a:r>
                      <a:endParaRPr/>
                    </a:p>
                    <a:p>
                      <a:pPr/>
                      <a:r>
                        <a:rPr lang="zh-CN" sz="1200"/>
                        <a:t>更新系统需要的基本工具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val="5"/>
                  </a:ext>
                </a:extLst>
              </a:tr>
            </a:tbl>
          </a:graphicData>
        </a:graphic>
      </p:graphicFrame>
    </p:spTree>
  </p:cSld>
</p:sld>
</file>

<file path=ppt/theme/theme1.xml><?xml version="1.0" encoding="utf-8"?>
<a:theme xmlns:a="http://schemas.openxmlformats.org/drawingml/2006/main" name="腾讯文档 默认主题​">
  <a:themeElements>
    <a:clrScheme name="Tencent">
      <a:dk1>
        <a:srgbClr val="000000"/>
      </a:dk1>
      <a:lt1>
        <a:srgbClr val="FFFFFF"/>
      </a:lt1>
      <a:dk2>
        <a:srgbClr val="485368"/>
      </a:dk2>
      <a:lt2>
        <a:srgbClr val="2972F4"/>
      </a:lt2>
      <a:accent1>
        <a:srgbClr val="00A3F5"/>
      </a:accent1>
      <a:accent2>
        <a:srgbClr val="319B62"/>
      </a:accent2>
      <a:accent3>
        <a:srgbClr val="DE3C36"/>
      </a:accent3>
      <a:accent4>
        <a:srgbClr val="F88825"/>
      </a:accent4>
      <a:accent5>
        <a:srgbClr val="F5C400"/>
      </a:accent5>
      <a:accent6>
        <a:srgbClr val="9A38D7"/>
      </a:accent6>
      <a:hlink>
        <a:srgbClr val="175CEB"/>
      </a:hlink>
      <a:folHlink>
        <a:srgbClr val="81868F"/>
      </a:folHlink>
    </a:clrScheme>
    <a:fontScheme name="Offic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false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Application>Tencent office</Application>
</Properties>
</file>

<file path=docProps/core.xml><?xml version="1.0" encoding="utf-8"?>
<cp:coreProperties xmlns:xsi="http://www.w3.org/2001/XMLSchema-instance" xmlns:dcmitype="http://purl.org/dc/dcmitype/" xmlns:dcterms="http://purl.org/dc/terms/" xmlns:cp="http://schemas.openxmlformats.org/package/2006/metadata/core-properties" xmlns:dc="http://purl.org/dc/elements/1.1/">
  <dcterms:created xsi:type="dcterms:W3CDTF">2026-01-16T21:20:44Z</dcterms:created>
  <dcterms:modified xsi:type="dcterms:W3CDTF">2026-01-16T21:20:44Z</dcterms:modified>
</cp:coreProperties>
</file>